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Bebas Neue"/>
      <p:regular r:id="rId20"/>
    </p:embeddedFont>
    <p:embeddedFont>
      <p:font typeface="Righteous"/>
      <p:regular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2" roundtripDataSignature="AMtx7mjcy2f5ZAf375Z9n+D8IwZEPcosa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BebasNeue-regular.fntdata"/><Relationship Id="rId11" Type="http://schemas.openxmlformats.org/officeDocument/2006/relationships/slide" Target="slides/slide7.xml"/><Relationship Id="rId22" Type="http://customschemas.google.com/relationships/presentationmetadata" Target="metadata"/><Relationship Id="rId10" Type="http://schemas.openxmlformats.org/officeDocument/2006/relationships/slide" Target="slides/slide6.xml"/><Relationship Id="rId21" Type="http://schemas.openxmlformats.org/officeDocument/2006/relationships/font" Target="fonts/Righteous-regular.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b54c329cb1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g1b54c329cb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GREGORY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Has Bitcoin replaced gold as a store of value in uncertain economic times? </a:t>
            </a:r>
            <a:endParaRPr/>
          </a:p>
          <a:p>
            <a:pPr indent="0" lvl="0" marL="0" rtl="0" algn="l">
              <a:lnSpc>
                <a:spcPct val="100000"/>
              </a:lnSpc>
              <a:spcBef>
                <a:spcPts val="0"/>
              </a:spcBef>
              <a:spcAft>
                <a:spcPts val="0"/>
              </a:spcAft>
              <a:buSzPts val="1100"/>
              <a:buNone/>
            </a:pPr>
            <a:r>
              <a:rPr lang="en-US"/>
              <a:t>We looked at the correlations of gold to different macro economic indicators before and after the ‘arrival’ of Bitcoin.  </a:t>
            </a:r>
            <a:endParaRPr/>
          </a:p>
          <a:p>
            <a:pPr indent="0" lvl="0" marL="0" rtl="0" algn="l">
              <a:lnSpc>
                <a:spcPct val="100000"/>
              </a:lnSpc>
              <a:spcBef>
                <a:spcPts val="0"/>
              </a:spcBef>
              <a:spcAft>
                <a:spcPts val="0"/>
              </a:spcAft>
              <a:buSzPts val="1100"/>
              <a:buNone/>
            </a:pPr>
            <a:r>
              <a:rPr lang="en-US"/>
              <a:t>For the before analysis, we used the period of 2002 – 2016. </a:t>
            </a:r>
            <a:endParaRPr/>
          </a:p>
          <a:p>
            <a:pPr indent="0" lvl="0" marL="0" rtl="0" algn="l">
              <a:lnSpc>
                <a:spcPct val="100000"/>
              </a:lnSpc>
              <a:spcBef>
                <a:spcPts val="0"/>
              </a:spcBef>
              <a:spcAft>
                <a:spcPts val="0"/>
              </a:spcAft>
              <a:buSzPts val="1100"/>
              <a:buNone/>
            </a:pPr>
            <a:r>
              <a:rPr lang="en-US"/>
              <a:t>For the after period, we used 2017-2022.  </a:t>
            </a:r>
            <a:endParaRPr/>
          </a:p>
          <a:p>
            <a:pPr indent="0" lvl="0" marL="0" rtl="0" algn="l">
              <a:lnSpc>
                <a:spcPct val="100000"/>
              </a:lnSpc>
              <a:spcBef>
                <a:spcPts val="0"/>
              </a:spcBef>
              <a:spcAft>
                <a:spcPts val="0"/>
              </a:spcAft>
              <a:buSzPts val="1100"/>
              <a:buNone/>
            </a:pPr>
            <a:r>
              <a:rPr lang="en-US"/>
              <a:t>2017 is the year when Bitcoin broke the $10k mark.</a:t>
            </a:r>
            <a:endParaRPr/>
          </a:p>
          <a:p>
            <a:pPr indent="0" lvl="0" marL="0" rtl="0" algn="l">
              <a:lnSpc>
                <a:spcPct val="100000"/>
              </a:lnSpc>
              <a:spcBef>
                <a:spcPts val="0"/>
              </a:spcBef>
              <a:spcAft>
                <a:spcPts val="0"/>
              </a:spcAft>
              <a:buSzPts val="1100"/>
              <a:buNone/>
            </a:pPr>
            <a:r>
              <a:rPr lang="en-US"/>
              <a:t>Based on our analysis, we cannot conclude that gold has lost is value.</a:t>
            </a:r>
            <a:endParaRPr/>
          </a:p>
          <a:p>
            <a:pPr indent="0" lvl="0" marL="0" rtl="0" algn="l">
              <a:lnSpc>
                <a:spcPct val="100000"/>
              </a:lnSpc>
              <a:spcBef>
                <a:spcPts val="0"/>
              </a:spcBef>
              <a:spcAft>
                <a:spcPts val="0"/>
              </a:spcAft>
              <a:buSzPts val="1100"/>
              <a:buNone/>
            </a:pPr>
            <a:r>
              <a:rPr lang="en-US"/>
              <a:t>Cryptocurrency is designed to be deflationary.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BRAD</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We ran several regression models to predict the value of bitcoin.</a:t>
            </a:r>
            <a:endParaRPr/>
          </a:p>
          <a:p>
            <a:pPr indent="0" lvl="0" marL="0" rtl="0" algn="l">
              <a:lnSpc>
                <a:spcPct val="100000"/>
              </a:lnSpc>
              <a:spcBef>
                <a:spcPts val="0"/>
              </a:spcBef>
              <a:spcAft>
                <a:spcPts val="0"/>
              </a:spcAft>
              <a:buSzPts val="1100"/>
              <a:buNone/>
            </a:pPr>
            <a:r>
              <a:rPr lang="en-US"/>
              <a:t>Included in the models were Macro Economic Variables including Inflation, Unemployment, GDP and M2 Money Supply.</a:t>
            </a:r>
            <a:endParaRPr/>
          </a:p>
          <a:p>
            <a:pPr indent="0" lvl="0" marL="0" rtl="0" algn="l">
              <a:lnSpc>
                <a:spcPct val="100000"/>
              </a:lnSpc>
              <a:spcBef>
                <a:spcPts val="0"/>
              </a:spcBef>
              <a:spcAft>
                <a:spcPts val="0"/>
              </a:spcAft>
              <a:buSzPts val="1100"/>
              <a:buNone/>
            </a:pPr>
            <a:r>
              <a:rPr lang="en-US"/>
              <a:t>Also considered were two assets, Gold and Crude.</a:t>
            </a:r>
            <a:endParaRPr/>
          </a:p>
          <a:p>
            <a:pPr indent="0" lvl="0" marL="0" rtl="0" algn="l">
              <a:lnSpc>
                <a:spcPct val="100000"/>
              </a:lnSpc>
              <a:spcBef>
                <a:spcPts val="0"/>
              </a:spcBef>
              <a:spcAft>
                <a:spcPts val="0"/>
              </a:spcAft>
              <a:buSzPts val="1100"/>
              <a:buNone/>
            </a:pPr>
            <a:r>
              <a:rPr lang="en-US"/>
              <a:t>Several observations about the model</a:t>
            </a:r>
            <a:endParaRPr/>
          </a:p>
          <a:p>
            <a:pPr indent="-171450" lvl="0" marL="171450" rtl="0" algn="l">
              <a:lnSpc>
                <a:spcPct val="100000"/>
              </a:lnSpc>
              <a:spcBef>
                <a:spcPts val="0"/>
              </a:spcBef>
              <a:spcAft>
                <a:spcPts val="0"/>
              </a:spcAft>
              <a:buSzPts val="1100"/>
              <a:buChar char="●"/>
            </a:pPr>
            <a:r>
              <a:rPr lang="en-US"/>
              <a:t>The intercept is negative</a:t>
            </a:r>
            <a:endParaRPr/>
          </a:p>
          <a:p>
            <a:pPr indent="-171450" lvl="0" marL="171450" rtl="0" algn="l">
              <a:lnSpc>
                <a:spcPct val="100000"/>
              </a:lnSpc>
              <a:spcBef>
                <a:spcPts val="0"/>
              </a:spcBef>
              <a:spcAft>
                <a:spcPts val="0"/>
              </a:spcAft>
              <a:buSzPts val="1100"/>
              <a:buChar char="●"/>
            </a:pPr>
            <a:r>
              <a:rPr lang="en-US"/>
              <a:t>P-Values for Gold and Crude are high</a:t>
            </a:r>
            <a:endParaRPr/>
          </a:p>
          <a:p>
            <a:pPr indent="0" lvl="0" marL="0" rtl="0" algn="l">
              <a:lnSpc>
                <a:spcPct val="100000"/>
              </a:lnSpc>
              <a:spcBef>
                <a:spcPts val="0"/>
              </a:spcBef>
              <a:spcAft>
                <a:spcPts val="0"/>
              </a:spcAft>
              <a:buSzPts val="1100"/>
              <a:buNone/>
            </a:pPr>
            <a:r>
              <a:rPr lang="en-US"/>
              <a:t>The highest Adjusted R-Squared is model 2</a:t>
            </a:r>
            <a:endParaRPr/>
          </a:p>
          <a:p>
            <a:pPr indent="0" lvl="0" marL="0" rtl="0" algn="l">
              <a:lnSpc>
                <a:spcPct val="100000"/>
              </a:lnSpc>
              <a:spcBef>
                <a:spcPts val="0"/>
              </a:spcBef>
              <a:spcAft>
                <a:spcPts val="0"/>
              </a:spcAft>
              <a:buSzPts val="1100"/>
              <a:buNone/>
            </a:pPr>
            <a:r>
              <a:rPr lang="en-US"/>
              <a:t>Model two has low P-Values for Unemployment and M2.</a:t>
            </a:r>
            <a:endParaRPr/>
          </a:p>
          <a:p>
            <a:pPr indent="0" lvl="0" marL="0" rtl="0" algn="l">
              <a:lnSpc>
                <a:spcPct val="100000"/>
              </a:lnSpc>
              <a:spcBef>
                <a:spcPts val="0"/>
              </a:spcBef>
              <a:spcAft>
                <a:spcPts val="0"/>
              </a:spcAft>
              <a:buSzPts val="1100"/>
              <a:buNone/>
            </a:pPr>
            <a:r>
              <a:rPr lang="en-US"/>
              <a:t>GDP has a P-Value of about 7%, but we still consider it</a:t>
            </a:r>
            <a:endParaRPr/>
          </a:p>
          <a:p>
            <a:pPr indent="0" lvl="0" marL="0" rtl="0" algn="l">
              <a:lnSpc>
                <a:spcPct val="100000"/>
              </a:lnSpc>
              <a:spcBef>
                <a:spcPts val="0"/>
              </a:spcBef>
              <a:spcAft>
                <a:spcPts val="0"/>
              </a:spcAft>
              <a:buSzPts val="1100"/>
              <a:buNone/>
            </a:pPr>
            <a:r>
              <a:rPr lang="en-US"/>
              <a:t>Inflation’s P-Value is .135, and we are considering it also</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BRAD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We run several models based on different economic scenarios to project the price of Bitcoin.</a:t>
            </a:r>
            <a:endParaRPr/>
          </a:p>
          <a:p>
            <a:pPr indent="0" lvl="0" marL="0" rtl="0" algn="l">
              <a:lnSpc>
                <a:spcPct val="100000"/>
              </a:lnSpc>
              <a:spcBef>
                <a:spcPts val="0"/>
              </a:spcBef>
              <a:spcAft>
                <a:spcPts val="0"/>
              </a:spcAft>
              <a:buSzPts val="1100"/>
              <a:buNone/>
            </a:pPr>
            <a:r>
              <a:rPr lang="en-US"/>
              <a:t>Ranging from a Soft Landing to Stagflation.</a:t>
            </a:r>
            <a:endParaRPr/>
          </a:p>
          <a:p>
            <a:pPr indent="0" lvl="0" marL="0" rtl="0" algn="l">
              <a:lnSpc>
                <a:spcPct val="100000"/>
              </a:lnSpc>
              <a:spcBef>
                <a:spcPts val="0"/>
              </a:spcBef>
              <a:spcAft>
                <a:spcPts val="0"/>
              </a:spcAft>
              <a:buSzPts val="1100"/>
              <a:buNone/>
            </a:pPr>
            <a:r>
              <a:rPr lang="en-US"/>
              <a:t>We weighted each scenario based on the subjective probability.</a:t>
            </a:r>
            <a:endParaRPr/>
          </a:p>
          <a:p>
            <a:pPr indent="0" lvl="0" marL="0" rtl="0" algn="l">
              <a:lnSpc>
                <a:spcPct val="100000"/>
              </a:lnSpc>
              <a:spcBef>
                <a:spcPts val="0"/>
              </a:spcBef>
              <a:spcAft>
                <a:spcPts val="0"/>
              </a:spcAft>
              <a:buSzPts val="1100"/>
              <a:buNone/>
            </a:pPr>
            <a:r>
              <a:rPr lang="en-US"/>
              <a:t>For a soft landing, we are estimating inflation coming down to 2%, unemployment remaining at 4% and a GDP growth of 2%.  M2 Money Supply will remain constant.</a:t>
            </a:r>
            <a:endParaRPr/>
          </a:p>
          <a:p>
            <a:pPr indent="0" lvl="0" marL="0" rtl="0" algn="l">
              <a:lnSpc>
                <a:spcPct val="100000"/>
              </a:lnSpc>
              <a:spcBef>
                <a:spcPts val="0"/>
              </a:spcBef>
              <a:spcAft>
                <a:spcPts val="0"/>
              </a:spcAft>
              <a:buSzPts val="1100"/>
              <a:buNone/>
            </a:pPr>
            <a:r>
              <a:rPr lang="en-US"/>
              <a:t>This gives us an estimated price of $29,458</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For a Soft Landing: </a:t>
            </a:r>
            <a:endParaRPr/>
          </a:p>
          <a:p>
            <a:pPr indent="0" lvl="0" marL="0" rtl="0" algn="l">
              <a:lnSpc>
                <a:spcPct val="100000"/>
              </a:lnSpc>
              <a:spcBef>
                <a:spcPts val="0"/>
              </a:spcBef>
              <a:spcAft>
                <a:spcPts val="0"/>
              </a:spcAft>
              <a:buSzPts val="1100"/>
              <a:buNone/>
            </a:pPr>
            <a:r>
              <a:rPr lang="en-US"/>
              <a:t>We are estimating inflation coming down to 2%</a:t>
            </a:r>
            <a:endParaRPr/>
          </a:p>
          <a:p>
            <a:pPr indent="0" lvl="0" marL="0" rtl="0" algn="l">
              <a:lnSpc>
                <a:spcPct val="100000"/>
              </a:lnSpc>
              <a:spcBef>
                <a:spcPts val="0"/>
              </a:spcBef>
              <a:spcAft>
                <a:spcPts val="0"/>
              </a:spcAft>
              <a:buSzPts val="1100"/>
              <a:buNone/>
            </a:pPr>
            <a:r>
              <a:rPr lang="en-US"/>
              <a:t>Unemployment remaining at 4%</a:t>
            </a:r>
            <a:endParaRPr/>
          </a:p>
          <a:p>
            <a:pPr indent="0" lvl="0" marL="0" rtl="0" algn="l">
              <a:lnSpc>
                <a:spcPct val="100000"/>
              </a:lnSpc>
              <a:spcBef>
                <a:spcPts val="0"/>
              </a:spcBef>
              <a:spcAft>
                <a:spcPts val="0"/>
              </a:spcAft>
              <a:buSzPts val="1100"/>
              <a:buNone/>
            </a:pPr>
            <a:r>
              <a:rPr lang="en-US"/>
              <a:t>GDP growth of 2%</a:t>
            </a:r>
            <a:endParaRPr/>
          </a:p>
          <a:p>
            <a:pPr indent="0" lvl="0" marL="0" rtl="0" algn="l">
              <a:lnSpc>
                <a:spcPct val="100000"/>
              </a:lnSpc>
              <a:spcBef>
                <a:spcPts val="0"/>
              </a:spcBef>
              <a:spcAft>
                <a:spcPts val="0"/>
              </a:spcAft>
              <a:buSzPts val="1100"/>
              <a:buNone/>
            </a:pPr>
            <a:r>
              <a:rPr lang="en-US"/>
              <a:t>M2 Money Supply will remain constant.</a:t>
            </a:r>
            <a:endParaRPr/>
          </a:p>
          <a:p>
            <a:pPr indent="0" lvl="0" marL="0" marR="0" rtl="0" algn="l">
              <a:lnSpc>
                <a:spcPct val="100000"/>
              </a:lnSpc>
              <a:spcBef>
                <a:spcPts val="0"/>
              </a:spcBef>
              <a:spcAft>
                <a:spcPts val="0"/>
              </a:spcAft>
              <a:buClr>
                <a:srgbClr val="000000"/>
              </a:buClr>
              <a:buSzPts val="1100"/>
              <a:buFont typeface="Arial"/>
              <a:buNone/>
            </a:pPr>
            <a:r>
              <a:rPr lang="en-US"/>
              <a:t>This gives us an estimated price of $29,458</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For a Mild Recession without Inflation: </a:t>
            </a:r>
            <a:endParaRPr/>
          </a:p>
          <a:p>
            <a:pPr indent="0" lvl="0" marL="0" rtl="0" algn="l">
              <a:lnSpc>
                <a:spcPct val="100000"/>
              </a:lnSpc>
              <a:spcBef>
                <a:spcPts val="0"/>
              </a:spcBef>
              <a:spcAft>
                <a:spcPts val="0"/>
              </a:spcAft>
              <a:buSzPts val="1100"/>
              <a:buNone/>
            </a:pPr>
            <a:r>
              <a:rPr lang="en-US"/>
              <a:t>We are estimating inflation coming down to 2%</a:t>
            </a:r>
            <a:endParaRPr/>
          </a:p>
          <a:p>
            <a:pPr indent="0" lvl="0" marL="0" rtl="0" algn="l">
              <a:lnSpc>
                <a:spcPct val="100000"/>
              </a:lnSpc>
              <a:spcBef>
                <a:spcPts val="0"/>
              </a:spcBef>
              <a:spcAft>
                <a:spcPts val="0"/>
              </a:spcAft>
              <a:buSzPts val="1100"/>
              <a:buNone/>
            </a:pPr>
            <a:r>
              <a:rPr lang="en-US"/>
              <a:t>Unemployment remaining at 4%</a:t>
            </a:r>
            <a:endParaRPr/>
          </a:p>
          <a:p>
            <a:pPr indent="0" lvl="0" marL="0" rtl="0" algn="l">
              <a:lnSpc>
                <a:spcPct val="100000"/>
              </a:lnSpc>
              <a:spcBef>
                <a:spcPts val="0"/>
              </a:spcBef>
              <a:spcAft>
                <a:spcPts val="0"/>
              </a:spcAft>
              <a:buSzPts val="1100"/>
              <a:buNone/>
            </a:pPr>
            <a:r>
              <a:rPr lang="en-US"/>
              <a:t>GDP growth of -1%</a:t>
            </a:r>
            <a:endParaRPr/>
          </a:p>
          <a:p>
            <a:pPr indent="0" lvl="0" marL="0" rtl="0" algn="l">
              <a:lnSpc>
                <a:spcPct val="100000"/>
              </a:lnSpc>
              <a:spcBef>
                <a:spcPts val="0"/>
              </a:spcBef>
              <a:spcAft>
                <a:spcPts val="0"/>
              </a:spcAft>
              <a:buSzPts val="1100"/>
              <a:buNone/>
            </a:pPr>
            <a:r>
              <a:rPr lang="en-US"/>
              <a:t>M2 Money Supply will remain constant.</a:t>
            </a:r>
            <a:endParaRPr/>
          </a:p>
          <a:p>
            <a:pPr indent="0" lvl="0" marL="0" marR="0" rtl="0" algn="l">
              <a:lnSpc>
                <a:spcPct val="100000"/>
              </a:lnSpc>
              <a:spcBef>
                <a:spcPts val="0"/>
              </a:spcBef>
              <a:spcAft>
                <a:spcPts val="0"/>
              </a:spcAft>
              <a:buClr>
                <a:srgbClr val="000000"/>
              </a:buClr>
              <a:buSzPts val="1100"/>
              <a:buFont typeface="Arial"/>
              <a:buNone/>
            </a:pPr>
            <a:r>
              <a:rPr lang="en-US"/>
              <a:t>This gives us an estimated price of $24,760</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For a Mild Recession with Inflation: </a:t>
            </a:r>
            <a:endParaRPr/>
          </a:p>
          <a:p>
            <a:pPr indent="0" lvl="0" marL="0" rtl="0" algn="l">
              <a:lnSpc>
                <a:spcPct val="100000"/>
              </a:lnSpc>
              <a:spcBef>
                <a:spcPts val="0"/>
              </a:spcBef>
              <a:spcAft>
                <a:spcPts val="0"/>
              </a:spcAft>
              <a:buSzPts val="1100"/>
              <a:buNone/>
            </a:pPr>
            <a:r>
              <a:rPr lang="en-US"/>
              <a:t>We are estimating inflation coming down to 7%</a:t>
            </a:r>
            <a:endParaRPr/>
          </a:p>
          <a:p>
            <a:pPr indent="0" lvl="0" marL="0" rtl="0" algn="l">
              <a:lnSpc>
                <a:spcPct val="100000"/>
              </a:lnSpc>
              <a:spcBef>
                <a:spcPts val="0"/>
              </a:spcBef>
              <a:spcAft>
                <a:spcPts val="0"/>
              </a:spcAft>
              <a:buSzPts val="1100"/>
              <a:buNone/>
            </a:pPr>
            <a:r>
              <a:rPr lang="en-US"/>
              <a:t>Unemployment remaining at 4%</a:t>
            </a:r>
            <a:endParaRPr/>
          </a:p>
          <a:p>
            <a:pPr indent="0" lvl="0" marL="0" rtl="0" algn="l">
              <a:lnSpc>
                <a:spcPct val="100000"/>
              </a:lnSpc>
              <a:spcBef>
                <a:spcPts val="0"/>
              </a:spcBef>
              <a:spcAft>
                <a:spcPts val="0"/>
              </a:spcAft>
              <a:buSzPts val="1100"/>
              <a:buNone/>
            </a:pPr>
            <a:r>
              <a:rPr lang="en-US"/>
              <a:t>GDP growth of -1%</a:t>
            </a:r>
            <a:endParaRPr/>
          </a:p>
          <a:p>
            <a:pPr indent="0" lvl="0" marL="0" rtl="0" algn="l">
              <a:lnSpc>
                <a:spcPct val="100000"/>
              </a:lnSpc>
              <a:spcBef>
                <a:spcPts val="0"/>
              </a:spcBef>
              <a:spcAft>
                <a:spcPts val="0"/>
              </a:spcAft>
              <a:buSzPts val="1100"/>
              <a:buNone/>
            </a:pPr>
            <a:r>
              <a:rPr lang="en-US"/>
              <a:t>M2 Money Supply will remain constant.</a:t>
            </a:r>
            <a:endParaRPr/>
          </a:p>
          <a:p>
            <a:pPr indent="0" lvl="0" marL="0" marR="0" rtl="0" algn="l">
              <a:lnSpc>
                <a:spcPct val="100000"/>
              </a:lnSpc>
              <a:spcBef>
                <a:spcPts val="0"/>
              </a:spcBef>
              <a:spcAft>
                <a:spcPts val="0"/>
              </a:spcAft>
              <a:buClr>
                <a:srgbClr val="000000"/>
              </a:buClr>
              <a:buSzPts val="1100"/>
              <a:buFont typeface="Arial"/>
              <a:buNone/>
            </a:pPr>
            <a:r>
              <a:rPr lang="en-US"/>
              <a:t>This gives us an estimated price of $27,467</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For a Recession: </a:t>
            </a:r>
            <a:endParaRPr/>
          </a:p>
          <a:p>
            <a:pPr indent="0" lvl="0" marL="0" rtl="0" algn="l">
              <a:lnSpc>
                <a:spcPct val="100000"/>
              </a:lnSpc>
              <a:spcBef>
                <a:spcPts val="0"/>
              </a:spcBef>
              <a:spcAft>
                <a:spcPts val="0"/>
              </a:spcAft>
              <a:buSzPts val="1100"/>
              <a:buNone/>
            </a:pPr>
            <a:r>
              <a:rPr lang="en-US"/>
              <a:t>We are estimating inflation to be 4%</a:t>
            </a:r>
            <a:endParaRPr/>
          </a:p>
          <a:p>
            <a:pPr indent="0" lvl="0" marL="0" rtl="0" algn="l">
              <a:lnSpc>
                <a:spcPct val="100000"/>
              </a:lnSpc>
              <a:spcBef>
                <a:spcPts val="0"/>
              </a:spcBef>
              <a:spcAft>
                <a:spcPts val="0"/>
              </a:spcAft>
              <a:buSzPts val="1100"/>
              <a:buNone/>
            </a:pPr>
            <a:r>
              <a:rPr lang="en-US"/>
              <a:t>Unemployment remaining at 4%</a:t>
            </a:r>
            <a:endParaRPr/>
          </a:p>
          <a:p>
            <a:pPr indent="0" lvl="0" marL="0" rtl="0" algn="l">
              <a:lnSpc>
                <a:spcPct val="100000"/>
              </a:lnSpc>
              <a:spcBef>
                <a:spcPts val="0"/>
              </a:spcBef>
              <a:spcAft>
                <a:spcPts val="0"/>
              </a:spcAft>
              <a:buSzPts val="1100"/>
              <a:buNone/>
            </a:pPr>
            <a:r>
              <a:rPr lang="en-US"/>
              <a:t>GDP growth of -2%</a:t>
            </a:r>
            <a:endParaRPr/>
          </a:p>
          <a:p>
            <a:pPr indent="0" lvl="0" marL="0" rtl="0" algn="l">
              <a:lnSpc>
                <a:spcPct val="100000"/>
              </a:lnSpc>
              <a:spcBef>
                <a:spcPts val="0"/>
              </a:spcBef>
              <a:spcAft>
                <a:spcPts val="0"/>
              </a:spcAft>
              <a:buSzPts val="1100"/>
              <a:buNone/>
            </a:pPr>
            <a:r>
              <a:rPr lang="en-US"/>
              <a:t>M2 Money Supply will remain constant.</a:t>
            </a:r>
            <a:endParaRPr/>
          </a:p>
          <a:p>
            <a:pPr indent="0" lvl="0" marL="0" marR="0" rtl="0" algn="l">
              <a:lnSpc>
                <a:spcPct val="100000"/>
              </a:lnSpc>
              <a:spcBef>
                <a:spcPts val="0"/>
              </a:spcBef>
              <a:spcAft>
                <a:spcPts val="0"/>
              </a:spcAft>
              <a:buClr>
                <a:srgbClr val="000000"/>
              </a:buClr>
              <a:buSzPts val="1100"/>
              <a:buFont typeface="Arial"/>
              <a:buNone/>
            </a:pPr>
            <a:r>
              <a:rPr lang="en-US"/>
              <a:t>This gives us an estimated price of $28,277</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For Stagflation: </a:t>
            </a:r>
            <a:endParaRPr/>
          </a:p>
          <a:p>
            <a:pPr indent="0" lvl="0" marL="0" rtl="0" algn="l">
              <a:lnSpc>
                <a:spcPct val="100000"/>
              </a:lnSpc>
              <a:spcBef>
                <a:spcPts val="0"/>
              </a:spcBef>
              <a:spcAft>
                <a:spcPts val="0"/>
              </a:spcAft>
              <a:buSzPts val="1100"/>
              <a:buNone/>
            </a:pPr>
            <a:r>
              <a:rPr lang="en-US"/>
              <a:t>We are estimating inflation to be 8%</a:t>
            </a:r>
            <a:endParaRPr/>
          </a:p>
          <a:p>
            <a:pPr indent="0" lvl="0" marL="0" rtl="0" algn="l">
              <a:lnSpc>
                <a:spcPct val="100000"/>
              </a:lnSpc>
              <a:spcBef>
                <a:spcPts val="0"/>
              </a:spcBef>
              <a:spcAft>
                <a:spcPts val="0"/>
              </a:spcAft>
              <a:buSzPts val="1100"/>
              <a:buNone/>
            </a:pPr>
            <a:r>
              <a:rPr lang="en-US"/>
              <a:t>Unemployment remaining at 7%</a:t>
            </a:r>
            <a:endParaRPr/>
          </a:p>
          <a:p>
            <a:pPr indent="0" lvl="0" marL="0" rtl="0" algn="l">
              <a:lnSpc>
                <a:spcPct val="100000"/>
              </a:lnSpc>
              <a:spcBef>
                <a:spcPts val="0"/>
              </a:spcBef>
              <a:spcAft>
                <a:spcPts val="0"/>
              </a:spcAft>
              <a:buSzPts val="1100"/>
              <a:buNone/>
            </a:pPr>
            <a:r>
              <a:rPr lang="en-US"/>
              <a:t>GDP growth of -1%</a:t>
            </a:r>
            <a:endParaRPr/>
          </a:p>
          <a:p>
            <a:pPr indent="0" lvl="0" marL="0" rtl="0" algn="l">
              <a:lnSpc>
                <a:spcPct val="100000"/>
              </a:lnSpc>
              <a:spcBef>
                <a:spcPts val="0"/>
              </a:spcBef>
              <a:spcAft>
                <a:spcPts val="0"/>
              </a:spcAft>
              <a:buSzPts val="1100"/>
              <a:buNone/>
            </a:pPr>
            <a:r>
              <a:rPr lang="en-US"/>
              <a:t>M2 Money Supply will remain constant.</a:t>
            </a:r>
            <a:endParaRPr/>
          </a:p>
          <a:p>
            <a:pPr indent="0" lvl="0" marL="0" marR="0" rtl="0" algn="l">
              <a:lnSpc>
                <a:spcPct val="100000"/>
              </a:lnSpc>
              <a:spcBef>
                <a:spcPts val="0"/>
              </a:spcBef>
              <a:spcAft>
                <a:spcPts val="0"/>
              </a:spcAft>
              <a:buClr>
                <a:srgbClr val="000000"/>
              </a:buClr>
              <a:buSzPts val="1100"/>
              <a:buFont typeface="Arial"/>
              <a:buNone/>
            </a:pPr>
            <a:r>
              <a:rPr lang="en-US"/>
              <a:t>This gives us an estimated price of $55,660</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BRAD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b54c329cb1_2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1b54c329cb1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US" sz="1400">
                <a:solidFill>
                  <a:schemeClr val="dk1"/>
                </a:solidFill>
              </a:rPr>
              <a:t>From an investing perspective, limit your exposure: still risk like any investment, no guarantee, promising as it’s still new from technology adoption, however the next biggest hurdle is governments may regulate</a:t>
            </a:r>
            <a:endParaRPr sz="1400">
              <a:solidFill>
                <a:schemeClr val="dk1"/>
              </a:solidFill>
            </a:endParaRPr>
          </a:p>
          <a:p>
            <a:pPr indent="0" lvl="0" marL="0" rtl="0" algn="l">
              <a:lnSpc>
                <a:spcPct val="115000"/>
              </a:lnSpc>
              <a:spcBef>
                <a:spcPts val="0"/>
              </a:spcBef>
              <a:spcAft>
                <a:spcPts val="0"/>
              </a:spcAft>
              <a:buSzPts val="1100"/>
              <a:buNone/>
            </a:pPr>
            <a:r>
              <a:t/>
            </a:r>
            <a:endParaRPr sz="1400">
              <a:solidFill>
                <a:schemeClr val="dk1"/>
              </a:solidFill>
            </a:endParaRPr>
          </a:p>
          <a:p>
            <a:pPr indent="0" lvl="0" marL="0" rtl="0" algn="l">
              <a:lnSpc>
                <a:spcPct val="115000"/>
              </a:lnSpc>
              <a:spcBef>
                <a:spcPts val="0"/>
              </a:spcBef>
              <a:spcAft>
                <a:spcPts val="0"/>
              </a:spcAft>
              <a:buSzPts val="1100"/>
              <a:buNone/>
            </a:pPr>
            <a:r>
              <a:rPr lang="en-US" sz="1400">
                <a:solidFill>
                  <a:schemeClr val="dk1"/>
                </a:solidFill>
              </a:rPr>
              <a:t>for cyclical investing: </a:t>
            </a:r>
            <a:r>
              <a:rPr lang="en-US" sz="1600">
                <a:solidFill>
                  <a:srgbClr val="10092D"/>
                </a:solidFill>
              </a:rPr>
              <a:t>you can hedge against risk with utilities and energy stock</a:t>
            </a:r>
            <a:endParaRPr sz="1600">
              <a:solidFill>
                <a:srgbClr val="10092D"/>
              </a:solidFill>
            </a:endParaRPr>
          </a:p>
          <a:p>
            <a:pPr indent="0" lvl="0" marL="0" rtl="0" algn="l">
              <a:lnSpc>
                <a:spcPct val="115000"/>
              </a:lnSpc>
              <a:spcBef>
                <a:spcPts val="0"/>
              </a:spcBef>
              <a:spcAft>
                <a:spcPts val="0"/>
              </a:spcAft>
              <a:buSzPts val="1100"/>
              <a:buNone/>
            </a:pPr>
            <a:r>
              <a:t/>
            </a:r>
            <a:endParaRPr sz="1600">
              <a:solidFill>
                <a:srgbClr val="10092D"/>
              </a:solidFill>
            </a:endParaRPr>
          </a:p>
          <a:p>
            <a:pPr indent="0" lvl="0" marL="0" rtl="0" algn="l">
              <a:lnSpc>
                <a:spcPct val="115000"/>
              </a:lnSpc>
              <a:spcBef>
                <a:spcPts val="0"/>
              </a:spcBef>
              <a:spcAft>
                <a:spcPts val="0"/>
              </a:spcAft>
              <a:buSzPts val="1100"/>
              <a:buNone/>
            </a:pPr>
            <a:r>
              <a:rPr lang="en-US" sz="1600">
                <a:solidFill>
                  <a:schemeClr val="dk1"/>
                </a:solidFill>
              </a:rPr>
              <a:t>The price of Bitcoin in particular is sensitive to macroeconomic variations</a:t>
            </a:r>
            <a:endParaRPr sz="1600">
              <a:solidFill>
                <a:schemeClr val="dk1"/>
              </a:solidFill>
            </a:endParaRPr>
          </a:p>
          <a:p>
            <a:pPr indent="0" lvl="0" marL="0" rtl="0" algn="l">
              <a:lnSpc>
                <a:spcPct val="115000"/>
              </a:lnSpc>
              <a:spcBef>
                <a:spcPts val="0"/>
              </a:spcBef>
              <a:spcAft>
                <a:spcPts val="0"/>
              </a:spcAft>
              <a:buSzPts val="1100"/>
              <a:buNone/>
            </a:pPr>
            <a:r>
              <a:t/>
            </a:r>
            <a:endParaRPr sz="1600">
              <a:solidFill>
                <a:schemeClr val="dk1"/>
              </a:solidFill>
            </a:endParaRPr>
          </a:p>
          <a:p>
            <a:pPr indent="0" lvl="0" marL="0" rtl="0" algn="l">
              <a:lnSpc>
                <a:spcPct val="115000"/>
              </a:lnSpc>
              <a:spcBef>
                <a:spcPts val="0"/>
              </a:spcBef>
              <a:spcAft>
                <a:spcPts val="0"/>
              </a:spcAft>
              <a:buSzPts val="1100"/>
              <a:buNone/>
            </a:pPr>
            <a:r>
              <a:rPr lang="en-US" sz="1600">
                <a:solidFill>
                  <a:schemeClr val="dk1"/>
                </a:solidFill>
              </a:rPr>
              <a:t>ERIC &amp; ANYONE</a:t>
            </a:r>
            <a:endParaRPr sz="1600">
              <a:solidFill>
                <a:schemeClr val="dk1"/>
              </a:solidFill>
            </a:endParaRPr>
          </a:p>
          <a:p>
            <a:pPr indent="0" lvl="0" marL="0" rtl="0" algn="l">
              <a:lnSpc>
                <a:spcPct val="115000"/>
              </a:lnSpc>
              <a:spcBef>
                <a:spcPts val="0"/>
              </a:spcBef>
              <a:spcAft>
                <a:spcPts val="0"/>
              </a:spcAft>
              <a:buSzPts val="1100"/>
              <a:buNone/>
            </a:pPr>
            <a:r>
              <a:t/>
            </a:r>
            <a:endParaRPr sz="140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rPr b="0" i="0" lang="en-US" sz="1800" u="none" strike="noStrike">
                <a:solidFill>
                  <a:srgbClr val="000000"/>
                </a:solidFill>
                <a:latin typeface="Arial"/>
                <a:ea typeface="Arial"/>
                <a:cs typeface="Arial"/>
                <a:sym typeface="Arial"/>
              </a:rPr>
              <a:t>Our objective is to understand how cryptocurrency is having an impact on the world today. We want to evaluate cryptocurrency as an investment. Also, we will look at if cryptocurrency is a good hedge against inflation. We demonstrate a regression analysis on predicting the price of Bitcoin. </a:t>
            </a:r>
            <a:endParaRPr b="0"/>
          </a:p>
          <a:p>
            <a:pPr indent="0" lvl="0" marL="158750" rtl="0" algn="l">
              <a:lnSpc>
                <a:spcPct val="100000"/>
              </a:lnSpc>
              <a:spcBef>
                <a:spcPts val="0"/>
              </a:spcBef>
              <a:spcAft>
                <a:spcPts val="0"/>
              </a:spcAft>
              <a:buSzPts val="1100"/>
              <a:buNone/>
            </a:pPr>
            <a:r>
              <a:rPr b="0" i="0" lang="en-US" sz="1800" u="none" strike="noStrike">
                <a:solidFill>
                  <a:srgbClr val="000000"/>
                </a:solidFill>
                <a:latin typeface="Arial"/>
                <a:ea typeface="Arial"/>
                <a:cs typeface="Arial"/>
                <a:sym typeface="Arial"/>
              </a:rPr>
              <a:t> </a:t>
            </a:r>
            <a:endParaRPr b="0"/>
          </a:p>
          <a:p>
            <a:pPr indent="0" lvl="0" marL="158750" rtl="0" algn="l">
              <a:lnSpc>
                <a:spcPct val="100000"/>
              </a:lnSpc>
              <a:spcBef>
                <a:spcPts val="0"/>
              </a:spcBef>
              <a:spcAft>
                <a:spcPts val="0"/>
              </a:spcAft>
              <a:buSzPts val="1100"/>
              <a:buNone/>
            </a:pPr>
            <a:r>
              <a:rPr b="0" i="0" lang="en-US" sz="1800" u="none" strike="noStrike">
                <a:solidFill>
                  <a:srgbClr val="000000"/>
                </a:solidFill>
                <a:latin typeface="Arial"/>
                <a:ea typeface="Arial"/>
                <a:cs typeface="Arial"/>
                <a:sym typeface="Arial"/>
              </a:rPr>
              <a:t>who is our target audience: savvy and curious investors who are looking to diversify into new or unconventional sources</a:t>
            </a:r>
            <a:endParaRPr b="0"/>
          </a:p>
          <a:p>
            <a:pPr indent="0" lvl="0" marL="158750" rtl="0" algn="l">
              <a:lnSpc>
                <a:spcPct val="100000"/>
              </a:lnSpc>
              <a:spcBef>
                <a:spcPts val="0"/>
              </a:spcBef>
              <a:spcAft>
                <a:spcPts val="0"/>
              </a:spcAft>
              <a:buSzPts val="1100"/>
              <a:buNone/>
            </a:pPr>
            <a:br>
              <a:rPr lang="en-US"/>
            </a:br>
            <a:endParaRPr/>
          </a:p>
          <a:p>
            <a:pPr indent="0" lvl="0" marL="0" rtl="0" algn="l">
              <a:lnSpc>
                <a:spcPct val="100000"/>
              </a:lnSpc>
              <a:spcBef>
                <a:spcPts val="0"/>
              </a:spcBef>
              <a:spcAft>
                <a:spcPts val="0"/>
              </a:spcAft>
              <a:buSzPts val="1100"/>
              <a:buNone/>
            </a:pPr>
            <a:r>
              <a:rPr lang="en-US"/>
              <a:t>TEJAS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b54c329cb1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g1b54c329cb1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TEJAS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We pulled daily data for the last five years where it was available.  We included gold and silver as our metals. S&amp;P 500 and Russell 3000 are the stock indices that we used. Our FX exchange is based on Euro/USD. The commodities we picked for our analysis are crude and wheat. We pulled 9 cryptocurrencies, for up to 5 years if the data was available. Ethereum, Bitcoin, and Doge have five years of data. The other cryptocurrencies do not have 5 years of data, and we omit where the data is missing. Our risk-free rate is the 10-year yield. We also included an annualized dataset for 2002-2021. This included economic indicators such as unemployment, GDP and M2 Money Supply.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TEJAS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When we do an analysis on correlations to Bitcoin and Gold, we can see some interesting conclusions. </a:t>
            </a:r>
            <a:endParaRPr/>
          </a:p>
          <a:p>
            <a:pPr indent="0" lvl="0" marL="0" rtl="0" algn="l">
              <a:lnSpc>
                <a:spcPct val="100000"/>
              </a:lnSpc>
              <a:spcBef>
                <a:spcPts val="0"/>
              </a:spcBef>
              <a:spcAft>
                <a:spcPts val="0"/>
              </a:spcAft>
              <a:buSzPts val="1100"/>
              <a:buNone/>
            </a:pPr>
            <a:r>
              <a:rPr lang="en-US"/>
              <a:t>First, we note that Bitcoin correlates closely with stock indices.</a:t>
            </a:r>
            <a:endParaRPr/>
          </a:p>
          <a:p>
            <a:pPr indent="0" lvl="0" marL="0" rtl="0" algn="l">
              <a:lnSpc>
                <a:spcPct val="100000"/>
              </a:lnSpc>
              <a:spcBef>
                <a:spcPts val="0"/>
              </a:spcBef>
              <a:spcAft>
                <a:spcPts val="0"/>
              </a:spcAft>
              <a:buSzPts val="1100"/>
              <a:buNone/>
            </a:pPr>
            <a:r>
              <a:rPr lang="en-US"/>
              <a:t>Second, we can see that the mature cryptos also have strong correlations to stock indices. These include Doge and Ethereum, both have been in circulation for over 5 years.</a:t>
            </a:r>
            <a:endParaRPr/>
          </a:p>
          <a:p>
            <a:pPr indent="0" lvl="0" marL="0" rtl="0" algn="l">
              <a:lnSpc>
                <a:spcPct val="100000"/>
              </a:lnSpc>
              <a:spcBef>
                <a:spcPts val="0"/>
              </a:spcBef>
              <a:spcAft>
                <a:spcPts val="0"/>
              </a:spcAft>
              <a:buSzPts val="1100"/>
              <a:buNone/>
            </a:pPr>
            <a:r>
              <a:rPr lang="en-US"/>
              <a:t>Next we see that newer cryptocurrencies have low to negative correlation to Gold.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ERIC</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ERIC</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One theory is that cryptocurrency will become the 12</a:t>
            </a:r>
            <a:r>
              <a:rPr baseline="30000" lang="en-US"/>
              <a:t>th</a:t>
            </a:r>
            <a:r>
              <a:rPr lang="en-US"/>
              <a:t> next industrial sector.</a:t>
            </a:r>
            <a:endParaRPr/>
          </a:p>
          <a:p>
            <a:pPr indent="0" lvl="0" marL="0" rtl="0" algn="l">
              <a:lnSpc>
                <a:spcPct val="100000"/>
              </a:lnSpc>
              <a:spcBef>
                <a:spcPts val="0"/>
              </a:spcBef>
              <a:spcAft>
                <a:spcPts val="0"/>
              </a:spcAft>
              <a:buSzPts val="1100"/>
              <a:buNone/>
            </a:pPr>
            <a:r>
              <a:rPr lang="en-US"/>
              <a:t>We use Bitcoin as the proxy for cryptocurrencies as a whole.</a:t>
            </a:r>
            <a:endParaRPr/>
          </a:p>
          <a:p>
            <a:pPr indent="0" lvl="0" marL="0" rtl="0" algn="l">
              <a:lnSpc>
                <a:spcPct val="100000"/>
              </a:lnSpc>
              <a:spcBef>
                <a:spcPts val="0"/>
              </a:spcBef>
              <a:spcAft>
                <a:spcPts val="0"/>
              </a:spcAft>
              <a:buSzPts val="1100"/>
              <a:buNone/>
            </a:pPr>
            <a:r>
              <a:rPr lang="en-US"/>
              <a:t>You can see that several industrial sectors have a high correlation to Bitcoin.</a:t>
            </a:r>
            <a:endParaRPr/>
          </a:p>
          <a:p>
            <a:pPr indent="0" lvl="0" marL="0" rtl="0" algn="l">
              <a:lnSpc>
                <a:spcPct val="100000"/>
              </a:lnSpc>
              <a:spcBef>
                <a:spcPts val="0"/>
              </a:spcBef>
              <a:spcAft>
                <a:spcPts val="0"/>
              </a:spcAft>
              <a:buSzPts val="1100"/>
              <a:buNone/>
            </a:pPr>
            <a:r>
              <a:rPr lang="en-US"/>
              <a:t>We can select materials as the most appropriate sector.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In this scenario we would invest and divest at the same time as the materials sector.</a:t>
            </a:r>
            <a:endParaRPr/>
          </a:p>
          <a:p>
            <a:pPr indent="0" lvl="0" marL="0" rtl="0" algn="l">
              <a:lnSpc>
                <a:spcPct val="100000"/>
              </a:lnSpc>
              <a:spcBef>
                <a:spcPts val="0"/>
              </a:spcBef>
              <a:spcAft>
                <a:spcPts val="0"/>
              </a:spcAft>
              <a:buSzPts val="1100"/>
              <a:buNone/>
            </a:pPr>
            <a:r>
              <a:rPr lang="en-US"/>
              <a:t>The best time to invest in materials is when the fed tightens rates up to 4%</a:t>
            </a:r>
            <a:endParaRPr/>
          </a:p>
          <a:p>
            <a:pPr indent="0" lvl="0" marL="0" rtl="0" algn="l">
              <a:lnSpc>
                <a:spcPct val="100000"/>
              </a:lnSpc>
              <a:spcBef>
                <a:spcPts val="0"/>
              </a:spcBef>
              <a:spcAft>
                <a:spcPts val="0"/>
              </a:spcAft>
              <a:buSzPts val="1100"/>
              <a:buNone/>
            </a:pPr>
            <a:r>
              <a:rPr lang="en-US"/>
              <a:t>The best time to sell is when one of the following events happen:</a:t>
            </a:r>
            <a:endParaRPr/>
          </a:p>
          <a:p>
            <a:pPr indent="-171450" lvl="1" marL="628650" rtl="0" algn="l">
              <a:lnSpc>
                <a:spcPct val="100000"/>
              </a:lnSpc>
              <a:spcBef>
                <a:spcPts val="0"/>
              </a:spcBef>
              <a:spcAft>
                <a:spcPts val="0"/>
              </a:spcAft>
              <a:buClr>
                <a:schemeClr val="dk2"/>
              </a:buClr>
              <a:buSzPts val="1100"/>
              <a:buFont typeface="Arial"/>
              <a:buChar char="•"/>
            </a:pPr>
            <a:r>
              <a:rPr lang="en-US" sz="1100"/>
              <a:t>The Federal Reserve increases rates above 5%</a:t>
            </a:r>
            <a:endParaRPr/>
          </a:p>
          <a:p>
            <a:pPr indent="-171450" lvl="1" marL="628650" rtl="0" algn="l">
              <a:lnSpc>
                <a:spcPct val="100000"/>
              </a:lnSpc>
              <a:spcBef>
                <a:spcPts val="0"/>
              </a:spcBef>
              <a:spcAft>
                <a:spcPts val="0"/>
              </a:spcAft>
              <a:buClr>
                <a:schemeClr val="dk2"/>
              </a:buClr>
              <a:buSzPts val="1100"/>
              <a:buFont typeface="Arial"/>
              <a:buChar char="•"/>
            </a:pPr>
            <a:r>
              <a:rPr lang="en-US" sz="1100"/>
              <a:t>The Federal Reserve stays neutral on rates for several meetings with the rates being above 4% but below 5%</a:t>
            </a:r>
            <a:endParaRPr/>
          </a:p>
          <a:p>
            <a:pPr indent="-171450" lvl="1" marL="628650" rtl="0" algn="l">
              <a:lnSpc>
                <a:spcPct val="100000"/>
              </a:lnSpc>
              <a:spcBef>
                <a:spcPts val="0"/>
              </a:spcBef>
              <a:spcAft>
                <a:spcPts val="0"/>
              </a:spcAft>
              <a:buClr>
                <a:schemeClr val="dk2"/>
              </a:buClr>
              <a:buSzPts val="1100"/>
              <a:buFont typeface="Arial"/>
              <a:buChar char="•"/>
            </a:pPr>
            <a:r>
              <a:rPr lang="en-US" sz="1100"/>
              <a:t>The Federal Reserve decreases rates by 1% from its peak.  (This can be over multiple sessions)</a:t>
            </a:r>
            <a:endParaRPr/>
          </a:p>
          <a:p>
            <a:pPr indent="-171450" lvl="0" marL="171450" rtl="0" algn="l">
              <a:lnSpc>
                <a:spcPct val="100000"/>
              </a:lnSpc>
              <a:spcBef>
                <a:spcPts val="0"/>
              </a:spcBef>
              <a:spcAft>
                <a:spcPts val="0"/>
              </a:spcAft>
              <a:buClr>
                <a:schemeClr val="dk2"/>
              </a:buClr>
              <a:buSzPts val="1100"/>
              <a:buFont typeface="Arial"/>
              <a:buChar char="•"/>
            </a:pPr>
            <a:r>
              <a:rPr lang="en-US" sz="1100"/>
              <a:t>We are at 3.75% to 4.00% target fed funds rate</a:t>
            </a:r>
            <a:endParaRPr/>
          </a:p>
          <a:p>
            <a:pPr indent="-171450" lvl="0" marL="171450" rtl="0" algn="l">
              <a:lnSpc>
                <a:spcPct val="100000"/>
              </a:lnSpc>
              <a:spcBef>
                <a:spcPts val="0"/>
              </a:spcBef>
              <a:spcAft>
                <a:spcPts val="0"/>
              </a:spcAft>
              <a:buClr>
                <a:schemeClr val="dk2"/>
              </a:buClr>
              <a:buSzPts val="1100"/>
              <a:buFont typeface="Arial"/>
              <a:buChar char="•"/>
            </a:pPr>
            <a:r>
              <a:rPr lang="en-US" sz="1100"/>
              <a:t>A good hedge if investing in cryptocurrency is investing in Energy or Industrials</a:t>
            </a:r>
            <a:endParaRPr sz="1100"/>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GREGORY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As we observed from our correlation chart, mature cryptocurrencies have a very strong positive correlation with stock indexes. So we wanted to conduct further analysis on this relationship. Index funds can be broken up into 11 industrial sectors. We conducted another correlation analysis to see which sector is most correlated to Bitcoin, the proxy for cryptocurrencies. And from this analysis, we determined that the materials sector and bitcoin have the highest positive correlation. So what can we do with this information? We can bitcoin’s relationship to the material sector to determine when would be the most opportune time to buy bitcoin.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One theory is that cryptocurrency will become the 12th next industrial sector.</a:t>
            </a:r>
            <a:endParaRPr/>
          </a:p>
          <a:p>
            <a:pPr indent="0" lvl="0" marL="0" rtl="0" algn="l">
              <a:lnSpc>
                <a:spcPct val="100000"/>
              </a:lnSpc>
              <a:spcBef>
                <a:spcPts val="0"/>
              </a:spcBef>
              <a:spcAft>
                <a:spcPts val="0"/>
              </a:spcAft>
              <a:buSzPts val="1100"/>
              <a:buNone/>
            </a:pPr>
            <a:r>
              <a:rPr lang="en-US"/>
              <a:t>We use Bitcoin as the proxy for cryptocurrencies as a whole.</a:t>
            </a:r>
            <a:endParaRPr/>
          </a:p>
          <a:p>
            <a:pPr indent="0" lvl="0" marL="0" rtl="0" algn="l">
              <a:lnSpc>
                <a:spcPct val="100000"/>
              </a:lnSpc>
              <a:spcBef>
                <a:spcPts val="0"/>
              </a:spcBef>
              <a:spcAft>
                <a:spcPts val="0"/>
              </a:spcAft>
              <a:buSzPts val="1100"/>
              <a:buNone/>
            </a:pPr>
            <a:r>
              <a:rPr lang="en-US"/>
              <a:t>You can see that several industrial sectors have a high correlation to Bitcoin.</a:t>
            </a:r>
            <a:endParaRPr/>
          </a:p>
          <a:p>
            <a:pPr indent="0" lvl="0" marL="0" rtl="0" algn="l">
              <a:lnSpc>
                <a:spcPct val="100000"/>
              </a:lnSpc>
              <a:spcBef>
                <a:spcPts val="0"/>
              </a:spcBef>
              <a:spcAft>
                <a:spcPts val="0"/>
              </a:spcAft>
              <a:buSzPts val="1100"/>
              <a:buNone/>
            </a:pPr>
            <a:r>
              <a:rPr lang="en-US"/>
              <a:t>We can select materials as the most appropriate sector.</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In this scenario we would invest and divest at the same time as the materials sector.</a:t>
            </a:r>
            <a:endParaRPr/>
          </a:p>
          <a:p>
            <a:pPr indent="0" lvl="0" marL="0" rtl="0" algn="l">
              <a:lnSpc>
                <a:spcPct val="100000"/>
              </a:lnSpc>
              <a:spcBef>
                <a:spcPts val="0"/>
              </a:spcBef>
              <a:spcAft>
                <a:spcPts val="0"/>
              </a:spcAft>
              <a:buSzPts val="1100"/>
              <a:buNone/>
            </a:pPr>
            <a:r>
              <a:rPr lang="en-US"/>
              <a:t>The best time to invest in materials is when the fed tightens rates up to 4%</a:t>
            </a:r>
            <a:endParaRPr/>
          </a:p>
          <a:p>
            <a:pPr indent="0" lvl="0" marL="0" rtl="0" algn="l">
              <a:lnSpc>
                <a:spcPct val="100000"/>
              </a:lnSpc>
              <a:spcBef>
                <a:spcPts val="0"/>
              </a:spcBef>
              <a:spcAft>
                <a:spcPts val="0"/>
              </a:spcAft>
              <a:buSzPts val="1100"/>
              <a:buNone/>
            </a:pPr>
            <a:r>
              <a:rPr lang="en-US"/>
              <a:t>The best time to sell is when one of the following events happen:</a:t>
            </a:r>
            <a:endParaRPr/>
          </a:p>
          <a:p>
            <a:pPr indent="0" lvl="0" marL="0" rtl="0" algn="l">
              <a:lnSpc>
                <a:spcPct val="100000"/>
              </a:lnSpc>
              <a:spcBef>
                <a:spcPts val="0"/>
              </a:spcBef>
              <a:spcAft>
                <a:spcPts val="0"/>
              </a:spcAft>
              <a:buSzPts val="1100"/>
              <a:buNone/>
            </a:pPr>
            <a:r>
              <a:rPr lang="en-US"/>
              <a:t>The Federal Reserve increases rates above 5%</a:t>
            </a:r>
            <a:endParaRPr/>
          </a:p>
          <a:p>
            <a:pPr indent="0" lvl="0" marL="0" rtl="0" algn="l">
              <a:lnSpc>
                <a:spcPct val="100000"/>
              </a:lnSpc>
              <a:spcBef>
                <a:spcPts val="0"/>
              </a:spcBef>
              <a:spcAft>
                <a:spcPts val="0"/>
              </a:spcAft>
              <a:buSzPts val="1100"/>
              <a:buNone/>
            </a:pPr>
            <a:r>
              <a:rPr lang="en-US"/>
              <a:t>The Federal Reserve stays neutral on rates for several meetings with the rates being above 4% but below 5%</a:t>
            </a:r>
            <a:endParaRPr/>
          </a:p>
          <a:p>
            <a:pPr indent="0" lvl="0" marL="0" rtl="0" algn="l">
              <a:lnSpc>
                <a:spcPct val="100000"/>
              </a:lnSpc>
              <a:spcBef>
                <a:spcPts val="0"/>
              </a:spcBef>
              <a:spcAft>
                <a:spcPts val="0"/>
              </a:spcAft>
              <a:buSzPts val="1100"/>
              <a:buNone/>
            </a:pPr>
            <a:r>
              <a:rPr lang="en-US"/>
              <a:t>The Federal Reserve decreases rates by 1% from its peak.  (This can be over multiple sessions)</a:t>
            </a:r>
            <a:endParaRPr/>
          </a:p>
          <a:p>
            <a:pPr indent="0" lvl="0" marL="0" rtl="0" algn="l">
              <a:lnSpc>
                <a:spcPct val="100000"/>
              </a:lnSpc>
              <a:spcBef>
                <a:spcPts val="0"/>
              </a:spcBef>
              <a:spcAft>
                <a:spcPts val="0"/>
              </a:spcAft>
              <a:buSzPts val="1100"/>
              <a:buNone/>
            </a:pPr>
            <a:r>
              <a:rPr lang="en-US"/>
              <a:t>We are at 3.75% to 4.00% target fed funds rate</a:t>
            </a:r>
            <a:endParaRPr/>
          </a:p>
          <a:p>
            <a:pPr indent="0" lvl="0" marL="0" rtl="0" algn="l">
              <a:lnSpc>
                <a:spcPct val="100000"/>
              </a:lnSpc>
              <a:spcBef>
                <a:spcPts val="0"/>
              </a:spcBef>
              <a:spcAft>
                <a:spcPts val="0"/>
              </a:spcAft>
              <a:buSzPts val="1100"/>
              <a:buNone/>
            </a:pPr>
            <a:r>
              <a:rPr lang="en-US"/>
              <a:t>A good hedge if investing in cryptocurrency is investing in Energy or Industrials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GREGORY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As we observed from our correlation chart, mature cryptocurrencies have a very strong positive correlation with stock indexes. So we wanted to conduct further analysis on this relationship. Index funds can be broken up into 11 industrial sectors. We conducted another correlation analysis to see which sector is most correlated to Bitcoin, the proxy for cryptocurrencies. And from this analysis, we determined that the materials sector and bitcoin have the highest positive correlation. So what can we do with this information? We can bitcoin’s relationship to the material sector to determine when would be the most opportune time to buy bitcoin.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8" name="Shape 8"/>
        <p:cNvGrpSpPr/>
        <p:nvPr/>
      </p:nvGrpSpPr>
      <p:grpSpPr>
        <a:xfrm>
          <a:off x="0" y="0"/>
          <a:ext cx="0" cy="0"/>
          <a:chOff x="0" y="0"/>
          <a:chExt cx="0" cy="0"/>
        </a:xfrm>
      </p:grpSpPr>
      <p:sp>
        <p:nvSpPr>
          <p:cNvPr id="9" name="Google Shape;9;p13"/>
          <p:cNvSpPr txBox="1"/>
          <p:nvPr>
            <p:ph type="title"/>
          </p:nvPr>
        </p:nvSpPr>
        <p:spPr>
          <a:xfrm>
            <a:off x="4778500" y="833888"/>
            <a:ext cx="3650400" cy="2741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0" name="Google Shape;10;p13"/>
          <p:cNvSpPr txBox="1"/>
          <p:nvPr>
            <p:ph idx="1" type="subTitle"/>
          </p:nvPr>
        </p:nvSpPr>
        <p:spPr>
          <a:xfrm>
            <a:off x="4778500" y="3791788"/>
            <a:ext cx="2874900" cy="668700"/>
          </a:xfrm>
          <a:prstGeom prst="rect">
            <a:avLst/>
          </a:prstGeom>
          <a:noFill/>
          <a:ln cap="flat" cmpd="sng" w="19050">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solidFill>
                  <a:schemeClr val="accent2"/>
                </a:solidFill>
                <a:latin typeface="Arial"/>
                <a:ea typeface="Arial"/>
                <a:cs typeface="Arial"/>
                <a:sym typeface="Aria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1" name="Google Shape;11;p13"/>
          <p:cNvGrpSpPr/>
          <p:nvPr/>
        </p:nvGrpSpPr>
        <p:grpSpPr>
          <a:xfrm>
            <a:off x="7236475" y="0"/>
            <a:ext cx="1675550" cy="847850"/>
            <a:chOff x="7236475" y="0"/>
            <a:chExt cx="1675550" cy="847850"/>
          </a:xfrm>
        </p:grpSpPr>
        <p:sp>
          <p:nvSpPr>
            <p:cNvPr id="12" name="Google Shape;12;p13"/>
            <p:cNvSpPr/>
            <p:nvPr/>
          </p:nvSpPr>
          <p:spPr>
            <a:xfrm>
              <a:off x="8073850" y="0"/>
              <a:ext cx="838175" cy="847850"/>
            </a:xfrm>
            <a:custGeom>
              <a:rect b="b" l="l" r="r" t="t"/>
              <a:pathLst>
                <a:path extrusionOk="0" h="33914" w="33527">
                  <a:moveTo>
                    <a:pt x="0" y="1"/>
                  </a:moveTo>
                  <a:lnTo>
                    <a:pt x="0" y="33914"/>
                  </a:lnTo>
                  <a:cubicBezTo>
                    <a:pt x="9138" y="33785"/>
                    <a:pt x="17568" y="30020"/>
                    <a:pt x="23617" y="23971"/>
                  </a:cubicBezTo>
                  <a:cubicBezTo>
                    <a:pt x="29634" y="17826"/>
                    <a:pt x="33527" y="9364"/>
                    <a:pt x="335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13"/>
            <p:cNvSpPr/>
            <p:nvPr/>
          </p:nvSpPr>
          <p:spPr>
            <a:xfrm>
              <a:off x="7236475" y="0"/>
              <a:ext cx="837375" cy="847850"/>
            </a:xfrm>
            <a:custGeom>
              <a:rect b="b" l="l" r="r" t="t"/>
              <a:pathLst>
                <a:path extrusionOk="0" h="33914" w="33495">
                  <a:moveTo>
                    <a:pt x="0" y="1"/>
                  </a:moveTo>
                  <a:cubicBezTo>
                    <a:pt x="0" y="9364"/>
                    <a:pt x="3733" y="17826"/>
                    <a:pt x="9910" y="23971"/>
                  </a:cubicBezTo>
                  <a:cubicBezTo>
                    <a:pt x="15959" y="30020"/>
                    <a:pt x="24261" y="33785"/>
                    <a:pt x="33495" y="33914"/>
                  </a:cubicBezTo>
                  <a:lnTo>
                    <a:pt x="3349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13"/>
          <p:cNvSpPr/>
          <p:nvPr/>
        </p:nvSpPr>
        <p:spPr>
          <a:xfrm>
            <a:off x="7412313" y="563400"/>
            <a:ext cx="57125" cy="57125"/>
          </a:xfrm>
          <a:custGeom>
            <a:rect b="b" l="l" r="r" t="t"/>
            <a:pathLst>
              <a:path extrusionOk="0" h="2285" w="2285">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13"/>
          <p:cNvSpPr/>
          <p:nvPr/>
        </p:nvSpPr>
        <p:spPr>
          <a:xfrm>
            <a:off x="7412313" y="710600"/>
            <a:ext cx="57125" cy="57125"/>
          </a:xfrm>
          <a:custGeom>
            <a:rect b="b" l="l" r="r" t="t"/>
            <a:pathLst>
              <a:path extrusionOk="0" h="2285" w="2285">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3"/>
          <p:cNvSpPr/>
          <p:nvPr/>
        </p:nvSpPr>
        <p:spPr>
          <a:xfrm>
            <a:off x="7556288" y="563400"/>
            <a:ext cx="57125" cy="57125"/>
          </a:xfrm>
          <a:custGeom>
            <a:rect b="b" l="l" r="r" t="t"/>
            <a:pathLst>
              <a:path extrusionOk="0" h="2285" w="2285">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13"/>
          <p:cNvSpPr/>
          <p:nvPr/>
        </p:nvSpPr>
        <p:spPr>
          <a:xfrm>
            <a:off x="7556288" y="710600"/>
            <a:ext cx="57125" cy="57125"/>
          </a:xfrm>
          <a:custGeom>
            <a:rect b="b" l="l" r="r" t="t"/>
            <a:pathLst>
              <a:path extrusionOk="0" h="2285" w="2285">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showMasterSp="0" type="tx">
  <p:cSld name="TITLE_AND_BODY">
    <p:spTree>
      <p:nvGrpSpPr>
        <p:cNvPr id="18" name="Shape 18"/>
        <p:cNvGrpSpPr/>
        <p:nvPr/>
      </p:nvGrpSpPr>
      <p:grpSpPr>
        <a:xfrm>
          <a:off x="0" y="0"/>
          <a:ext cx="0" cy="0"/>
          <a:chOff x="0" y="0"/>
          <a:chExt cx="0" cy="0"/>
        </a:xfrm>
      </p:grpSpPr>
      <p:sp>
        <p:nvSpPr>
          <p:cNvPr id="19" name="Google Shape;19;p14"/>
          <p:cNvSpPr txBox="1"/>
          <p:nvPr>
            <p:ph idx="1" type="body"/>
          </p:nvPr>
        </p:nvSpPr>
        <p:spPr>
          <a:xfrm>
            <a:off x="1172150" y="1023300"/>
            <a:ext cx="78285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AutoNum type="arabicPeriod"/>
              <a:defRPr sz="1100">
                <a:solidFill>
                  <a:schemeClr val="accent2"/>
                </a:solidFill>
              </a:defRPr>
            </a:lvl1pPr>
            <a:lvl2pPr indent="-317500" lvl="1" marL="914400" algn="l">
              <a:lnSpc>
                <a:spcPct val="115000"/>
              </a:lnSpc>
              <a:spcBef>
                <a:spcPts val="0"/>
              </a:spcBef>
              <a:spcAft>
                <a:spcPts val="0"/>
              </a:spcAft>
              <a:buSzPts val="1400"/>
              <a:buAutoNum type="alphaLcPeriod"/>
              <a:defRPr>
                <a:solidFill>
                  <a:schemeClr val="accent2"/>
                </a:solidFill>
              </a:defRPr>
            </a:lvl2pPr>
            <a:lvl3pPr indent="-317500" lvl="2" marL="1371600" algn="l">
              <a:lnSpc>
                <a:spcPct val="115000"/>
              </a:lnSpc>
              <a:spcBef>
                <a:spcPts val="0"/>
              </a:spcBef>
              <a:spcAft>
                <a:spcPts val="0"/>
              </a:spcAft>
              <a:buSzPts val="1400"/>
              <a:buAutoNum type="romanLcPeriod"/>
              <a:defRPr/>
            </a:lvl3pPr>
            <a:lvl4pPr indent="-317500" lvl="3" marL="1828800" algn="l">
              <a:lnSpc>
                <a:spcPct val="115000"/>
              </a:lnSpc>
              <a:spcBef>
                <a:spcPts val="0"/>
              </a:spcBef>
              <a:spcAft>
                <a:spcPts val="0"/>
              </a:spcAft>
              <a:buSzPts val="1400"/>
              <a:buAutoNum type="arabicPeriod"/>
              <a:defRPr/>
            </a:lvl4pPr>
            <a:lvl5pPr indent="-317500" lvl="4" marL="2286000" algn="l">
              <a:lnSpc>
                <a:spcPct val="115000"/>
              </a:lnSpc>
              <a:spcBef>
                <a:spcPts val="0"/>
              </a:spcBef>
              <a:spcAft>
                <a:spcPts val="0"/>
              </a:spcAft>
              <a:buSzPts val="1400"/>
              <a:buAutoNum type="alphaLcPeriod"/>
              <a:defRPr/>
            </a:lvl5pPr>
            <a:lvl6pPr indent="-317500" lvl="5" marL="2743200" algn="l">
              <a:lnSpc>
                <a:spcPct val="115000"/>
              </a:lnSpc>
              <a:spcBef>
                <a:spcPts val="0"/>
              </a:spcBef>
              <a:spcAft>
                <a:spcPts val="0"/>
              </a:spcAft>
              <a:buSzPts val="1400"/>
              <a:buAutoNum type="romanLcPeriod"/>
              <a:defRPr/>
            </a:lvl6pPr>
            <a:lvl7pPr indent="-317500" lvl="6" marL="3200400" algn="l">
              <a:lnSpc>
                <a:spcPct val="115000"/>
              </a:lnSpc>
              <a:spcBef>
                <a:spcPts val="0"/>
              </a:spcBef>
              <a:spcAft>
                <a:spcPts val="0"/>
              </a:spcAft>
              <a:buSzPts val="1400"/>
              <a:buAutoNum type="arabicPeriod"/>
              <a:defRPr/>
            </a:lvl7pPr>
            <a:lvl8pPr indent="-317500" lvl="7" marL="3657600" algn="l">
              <a:lnSpc>
                <a:spcPct val="115000"/>
              </a:lnSpc>
              <a:spcBef>
                <a:spcPts val="0"/>
              </a:spcBef>
              <a:spcAft>
                <a:spcPts val="0"/>
              </a:spcAft>
              <a:buSzPts val="1400"/>
              <a:buAutoNum type="alphaLcPeriod"/>
              <a:defRPr/>
            </a:lvl8pPr>
            <a:lvl9pPr indent="-317500" lvl="8" marL="4114800" algn="l">
              <a:lnSpc>
                <a:spcPct val="115000"/>
              </a:lnSpc>
              <a:spcBef>
                <a:spcPts val="0"/>
              </a:spcBef>
              <a:spcAft>
                <a:spcPts val="0"/>
              </a:spcAft>
              <a:buSzPts val="1400"/>
              <a:buAutoNum type="romanLcPeriod"/>
              <a:defRPr/>
            </a:lvl9pPr>
          </a:lstStyle>
          <a:p/>
        </p:txBody>
      </p:sp>
      <p:sp>
        <p:nvSpPr>
          <p:cNvPr id="20" name="Google Shape;20;p14"/>
          <p:cNvSpPr txBox="1"/>
          <p:nvPr>
            <p:ph type="title"/>
          </p:nvPr>
        </p:nvSpPr>
        <p:spPr>
          <a:xfrm>
            <a:off x="720000" y="5350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grpSp>
        <p:nvGrpSpPr>
          <p:cNvPr id="21" name="Google Shape;21;p14"/>
          <p:cNvGrpSpPr/>
          <p:nvPr/>
        </p:nvGrpSpPr>
        <p:grpSpPr>
          <a:xfrm>
            <a:off x="8428875" y="4375124"/>
            <a:ext cx="2337900" cy="560387"/>
            <a:chOff x="6135125" y="2934550"/>
            <a:chExt cx="2337900" cy="701975"/>
          </a:xfrm>
        </p:grpSpPr>
        <p:sp>
          <p:nvSpPr>
            <p:cNvPr id="22" name="Google Shape;22;p14"/>
            <p:cNvSpPr/>
            <p:nvPr/>
          </p:nvSpPr>
          <p:spPr>
            <a:xfrm>
              <a:off x="6135125" y="2934550"/>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14"/>
            <p:cNvSpPr/>
            <p:nvPr/>
          </p:nvSpPr>
          <p:spPr>
            <a:xfrm>
              <a:off x="6135125" y="3068825"/>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4"/>
            <p:cNvSpPr/>
            <p:nvPr/>
          </p:nvSpPr>
          <p:spPr>
            <a:xfrm>
              <a:off x="6135125" y="3203100"/>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4"/>
            <p:cNvSpPr/>
            <p:nvPr/>
          </p:nvSpPr>
          <p:spPr>
            <a:xfrm>
              <a:off x="6135125" y="3337375"/>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14"/>
            <p:cNvSpPr/>
            <p:nvPr/>
          </p:nvSpPr>
          <p:spPr>
            <a:xfrm>
              <a:off x="6135125" y="3471650"/>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14"/>
            <p:cNvSpPr/>
            <p:nvPr/>
          </p:nvSpPr>
          <p:spPr>
            <a:xfrm>
              <a:off x="6135125" y="3605925"/>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 name="Google Shape;28;p14"/>
          <p:cNvSpPr/>
          <p:nvPr/>
        </p:nvSpPr>
        <p:spPr>
          <a:xfrm>
            <a:off x="267620" y="3664500"/>
            <a:ext cx="351299" cy="351955"/>
          </a:xfrm>
          <a:custGeom>
            <a:rect b="b" l="l" r="r" t="t"/>
            <a:pathLst>
              <a:path extrusionOk="0" h="16635" w="16604">
                <a:moveTo>
                  <a:pt x="1" y="0"/>
                </a:moveTo>
                <a:lnTo>
                  <a:pt x="1" y="16635"/>
                </a:lnTo>
                <a:lnTo>
                  <a:pt x="16603" y="16635"/>
                </a:lnTo>
                <a:lnTo>
                  <a:pt x="1660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showMasterSp="0">
  <p:cSld name="ONE_COLUMN_TEXT">
    <p:spTree>
      <p:nvGrpSpPr>
        <p:cNvPr id="29" name="Shape 29"/>
        <p:cNvGrpSpPr/>
        <p:nvPr/>
      </p:nvGrpSpPr>
      <p:grpSpPr>
        <a:xfrm>
          <a:off x="0" y="0"/>
          <a:ext cx="0" cy="0"/>
          <a:chOff x="0" y="0"/>
          <a:chExt cx="0" cy="0"/>
        </a:xfrm>
      </p:grpSpPr>
      <p:sp>
        <p:nvSpPr>
          <p:cNvPr id="30" name="Google Shape;30;p15"/>
          <p:cNvSpPr txBox="1"/>
          <p:nvPr>
            <p:ph type="title"/>
          </p:nvPr>
        </p:nvSpPr>
        <p:spPr>
          <a:xfrm>
            <a:off x="720000" y="1252475"/>
            <a:ext cx="3668700" cy="16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1" name="Google Shape;31;p15"/>
          <p:cNvSpPr txBox="1"/>
          <p:nvPr>
            <p:ph idx="1" type="body"/>
          </p:nvPr>
        </p:nvSpPr>
        <p:spPr>
          <a:xfrm>
            <a:off x="720000" y="2937325"/>
            <a:ext cx="3668700" cy="11109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solidFill>
                  <a:schemeClr val="accent2"/>
                </a:solidFill>
              </a:defRPr>
            </a:lvl1pPr>
            <a:lvl2pPr indent="-317500" lvl="1" marL="914400" algn="l">
              <a:lnSpc>
                <a:spcPct val="115000"/>
              </a:lnSpc>
              <a:spcBef>
                <a:spcPts val="0"/>
              </a:spcBef>
              <a:spcAft>
                <a:spcPts val="0"/>
              </a:spcAft>
              <a:buSzPts val="1400"/>
              <a:buChar char="○"/>
              <a:defRPr>
                <a:solidFill>
                  <a:schemeClr val="accent2"/>
                </a:solidFill>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Clr>
                <a:srgbClr val="00FFDD"/>
              </a:buClr>
              <a:buSzPts val="1400"/>
              <a:buChar char="■"/>
              <a:defRPr/>
            </a:lvl9pPr>
          </a:lstStyle>
          <a:p/>
        </p:txBody>
      </p:sp>
      <p:grpSp>
        <p:nvGrpSpPr>
          <p:cNvPr id="32" name="Google Shape;32;p15"/>
          <p:cNvGrpSpPr/>
          <p:nvPr/>
        </p:nvGrpSpPr>
        <p:grpSpPr>
          <a:xfrm>
            <a:off x="-1622800" y="541161"/>
            <a:ext cx="2337900" cy="560387"/>
            <a:chOff x="6135125" y="2934550"/>
            <a:chExt cx="2337900" cy="701975"/>
          </a:xfrm>
        </p:grpSpPr>
        <p:sp>
          <p:nvSpPr>
            <p:cNvPr id="33" name="Google Shape;33;p15"/>
            <p:cNvSpPr/>
            <p:nvPr/>
          </p:nvSpPr>
          <p:spPr>
            <a:xfrm>
              <a:off x="6135125" y="2934550"/>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15"/>
            <p:cNvSpPr/>
            <p:nvPr/>
          </p:nvSpPr>
          <p:spPr>
            <a:xfrm>
              <a:off x="6135125" y="3068825"/>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15"/>
            <p:cNvSpPr/>
            <p:nvPr/>
          </p:nvSpPr>
          <p:spPr>
            <a:xfrm>
              <a:off x="6135125" y="3203100"/>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15"/>
            <p:cNvSpPr/>
            <p:nvPr/>
          </p:nvSpPr>
          <p:spPr>
            <a:xfrm>
              <a:off x="6135125" y="3337375"/>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5"/>
            <p:cNvSpPr/>
            <p:nvPr/>
          </p:nvSpPr>
          <p:spPr>
            <a:xfrm>
              <a:off x="6135125" y="3471650"/>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15"/>
            <p:cNvSpPr/>
            <p:nvPr/>
          </p:nvSpPr>
          <p:spPr>
            <a:xfrm>
              <a:off x="6135125" y="3605925"/>
              <a:ext cx="2337900" cy="306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showMasterSp="0">
  <p:cSld name="BLANK_1_1_1_1_1_1_2">
    <p:spTree>
      <p:nvGrpSpPr>
        <p:cNvPr id="39" name="Shape 39"/>
        <p:cNvGrpSpPr/>
        <p:nvPr/>
      </p:nvGrpSpPr>
      <p:grpSpPr>
        <a:xfrm>
          <a:off x="0" y="0"/>
          <a:ext cx="0" cy="0"/>
          <a:chOff x="0" y="0"/>
          <a:chExt cx="0" cy="0"/>
        </a:xfrm>
      </p:grpSpPr>
      <p:sp>
        <p:nvSpPr>
          <p:cNvPr id="40" name="Google Shape;40;p16"/>
          <p:cNvSpPr txBox="1"/>
          <p:nvPr>
            <p:ph type="title"/>
          </p:nvPr>
        </p:nvSpPr>
        <p:spPr>
          <a:xfrm>
            <a:off x="2646100" y="357200"/>
            <a:ext cx="5782800" cy="1189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500"/>
              <a:buNone/>
              <a:defRPr sz="72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41" name="Google Shape;41;p16"/>
          <p:cNvSpPr txBox="1"/>
          <p:nvPr>
            <p:ph idx="1" type="subTitle"/>
          </p:nvPr>
        </p:nvSpPr>
        <p:spPr>
          <a:xfrm>
            <a:off x="4572000" y="1706450"/>
            <a:ext cx="3856800" cy="4404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algn="r">
              <a:lnSpc>
                <a:spcPct val="100000"/>
              </a:lnSpc>
              <a:spcBef>
                <a:spcPts val="0"/>
              </a:spcBef>
              <a:spcAft>
                <a:spcPts val="0"/>
              </a:spcAft>
              <a:buClr>
                <a:schemeClr val="lt2"/>
              </a:buClr>
              <a:buSzPts val="1400"/>
              <a:buNone/>
              <a:defRPr>
                <a:solidFill>
                  <a:schemeClr val="lt2"/>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2" name="Google Shape;42;p16"/>
          <p:cNvSpPr txBox="1"/>
          <p:nvPr/>
        </p:nvSpPr>
        <p:spPr>
          <a:xfrm>
            <a:off x="3087400" y="3896300"/>
            <a:ext cx="5341500" cy="4035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1100"/>
              <a:buFont typeface="Arial"/>
              <a:buNone/>
            </a:pPr>
            <a:r>
              <a:rPr b="0" i="0" lang="en-US" sz="1200" u="none" cap="none" strike="noStrike">
                <a:solidFill>
                  <a:schemeClr val="lt2"/>
                </a:solidFill>
                <a:latin typeface="Arial"/>
                <a:ea typeface="Arial"/>
                <a:cs typeface="Arial"/>
                <a:sym typeface="Arial"/>
              </a:rPr>
              <a:t>CREDITS: This presentation template was created by </a:t>
            </a:r>
            <a:r>
              <a:rPr b="0" i="0" lang="en-US" sz="1200" u="none" cap="none" strike="noStrike">
                <a:solidFill>
                  <a:schemeClr val="lt2"/>
                </a:solidFill>
                <a:uFill>
                  <a:noFill/>
                </a:uFill>
                <a:latin typeface="Arial"/>
                <a:ea typeface="Arial"/>
                <a:cs typeface="Arial"/>
                <a:sym typeface="Arial"/>
                <a:hlinkClick r:id="rId2">
                  <a:extLst>
                    <a:ext uri="{A12FA001-AC4F-418D-AE19-62706E023703}">
                      <ahyp:hlinkClr val="tx"/>
                    </a:ext>
                  </a:extLst>
                </a:hlinkClick>
              </a:rPr>
              <a:t>Slidesgo</a:t>
            </a:r>
            <a:r>
              <a:rPr b="0" i="0" lang="en-US" sz="1200" u="none" cap="none" strike="noStrike">
                <a:solidFill>
                  <a:schemeClr val="lt2"/>
                </a:solidFill>
                <a:latin typeface="Arial"/>
                <a:ea typeface="Arial"/>
                <a:cs typeface="Arial"/>
                <a:sym typeface="Arial"/>
              </a:rPr>
              <a:t>, including icons by </a:t>
            </a:r>
            <a:r>
              <a:rPr b="0" i="0" lang="en-US" sz="1200" u="none" cap="none" strike="noStrike">
                <a:solidFill>
                  <a:schemeClr val="lt2"/>
                </a:solidFill>
                <a:uFill>
                  <a:noFill/>
                </a:uFill>
                <a:latin typeface="Arial"/>
                <a:ea typeface="Arial"/>
                <a:cs typeface="Arial"/>
                <a:sym typeface="Arial"/>
                <a:hlinkClick r:id="rId3">
                  <a:extLst>
                    <a:ext uri="{A12FA001-AC4F-418D-AE19-62706E023703}">
                      <ahyp:hlinkClr val="tx"/>
                    </a:ext>
                  </a:extLst>
                </a:hlinkClick>
              </a:rPr>
              <a:t>Flaticon</a:t>
            </a:r>
            <a:r>
              <a:rPr b="0" i="0" lang="en-US" sz="1200" u="none" cap="none" strike="noStrike">
                <a:solidFill>
                  <a:schemeClr val="lt2"/>
                </a:solidFill>
                <a:latin typeface="Arial"/>
                <a:ea typeface="Arial"/>
                <a:cs typeface="Arial"/>
                <a:sym typeface="Arial"/>
              </a:rPr>
              <a:t> and infographics &amp; images by </a:t>
            </a:r>
            <a:r>
              <a:rPr b="0" i="0" lang="en-US" sz="1200" u="none" cap="none" strike="noStrike">
                <a:solidFill>
                  <a:schemeClr val="lt2"/>
                </a:solidFill>
                <a:uFill>
                  <a:noFill/>
                </a:uFill>
                <a:latin typeface="Arial"/>
                <a:ea typeface="Arial"/>
                <a:cs typeface="Arial"/>
                <a:sym typeface="Arial"/>
                <a:hlinkClick r:id="rId4">
                  <a:extLst>
                    <a:ext uri="{A12FA001-AC4F-418D-AE19-62706E023703}">
                      <ahyp:hlinkClr val="tx"/>
                    </a:ext>
                  </a:extLst>
                </a:hlinkClick>
              </a:rPr>
              <a:t>Freepik</a:t>
            </a:r>
            <a:endParaRPr b="0" i="0" sz="1200" u="none" cap="none" strike="noStrike">
              <a:solidFill>
                <a:schemeClr val="lt2"/>
              </a:solidFill>
              <a:latin typeface="Arial"/>
              <a:ea typeface="Arial"/>
              <a:cs typeface="Arial"/>
              <a:sym typeface="Arial"/>
            </a:endParaRPr>
          </a:p>
        </p:txBody>
      </p:sp>
      <p:sp>
        <p:nvSpPr>
          <p:cNvPr id="43" name="Google Shape;43;p16"/>
          <p:cNvSpPr txBox="1"/>
          <p:nvPr>
            <p:ph idx="2" type="subTitle"/>
          </p:nvPr>
        </p:nvSpPr>
        <p:spPr>
          <a:xfrm>
            <a:off x="5524900" y="2319500"/>
            <a:ext cx="2904000" cy="680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4" name="Google Shape;44;p16"/>
          <p:cNvSpPr/>
          <p:nvPr/>
        </p:nvSpPr>
        <p:spPr>
          <a:xfrm flipH="1" rot="5400000">
            <a:off x="711463" y="1379988"/>
            <a:ext cx="844650" cy="837400"/>
          </a:xfrm>
          <a:custGeom>
            <a:rect b="b" l="l" r="r" t="t"/>
            <a:pathLst>
              <a:path extrusionOk="0" h="33496" w="33786">
                <a:moveTo>
                  <a:pt x="1" y="1"/>
                </a:moveTo>
                <a:cubicBezTo>
                  <a:pt x="1" y="9235"/>
                  <a:pt x="3733" y="17536"/>
                  <a:pt x="9911" y="23585"/>
                </a:cubicBezTo>
                <a:cubicBezTo>
                  <a:pt x="15960" y="29763"/>
                  <a:pt x="24390" y="33495"/>
                  <a:pt x="33785" y="33495"/>
                </a:cubicBezTo>
                <a:lnTo>
                  <a:pt x="3378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16"/>
          <p:cNvSpPr/>
          <p:nvPr/>
        </p:nvSpPr>
        <p:spPr>
          <a:xfrm flipH="1" rot="5400000">
            <a:off x="715100" y="539000"/>
            <a:ext cx="837375" cy="837400"/>
          </a:xfrm>
          <a:custGeom>
            <a:rect b="b" l="l" r="r" t="t"/>
            <a:pathLst>
              <a:path extrusionOk="0" h="33496" w="33495">
                <a:moveTo>
                  <a:pt x="0" y="1"/>
                </a:moveTo>
                <a:lnTo>
                  <a:pt x="0" y="33495"/>
                </a:lnTo>
                <a:lnTo>
                  <a:pt x="33495" y="33495"/>
                </a:lnTo>
                <a:lnTo>
                  <a:pt x="3349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16"/>
          <p:cNvSpPr/>
          <p:nvPr/>
        </p:nvSpPr>
        <p:spPr>
          <a:xfrm flipH="1" rot="5400000">
            <a:off x="713088" y="536988"/>
            <a:ext cx="841400" cy="837400"/>
          </a:xfrm>
          <a:custGeom>
            <a:rect b="b" l="l" r="r" t="t"/>
            <a:pathLst>
              <a:path extrusionOk="0" h="33496" w="33656">
                <a:moveTo>
                  <a:pt x="0" y="1"/>
                </a:moveTo>
                <a:lnTo>
                  <a:pt x="0" y="33495"/>
                </a:lnTo>
                <a:lnTo>
                  <a:pt x="336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 name="Google Shape;47;p16"/>
          <p:cNvGrpSpPr/>
          <p:nvPr/>
        </p:nvGrpSpPr>
        <p:grpSpPr>
          <a:xfrm flipH="1" rot="5400000">
            <a:off x="1549225" y="1379600"/>
            <a:ext cx="844650" cy="838175"/>
            <a:chOff x="513200" y="2286375"/>
            <a:chExt cx="844650" cy="838175"/>
          </a:xfrm>
        </p:grpSpPr>
        <p:sp>
          <p:nvSpPr>
            <p:cNvPr id="48" name="Google Shape;48;p16"/>
            <p:cNvSpPr/>
            <p:nvPr/>
          </p:nvSpPr>
          <p:spPr>
            <a:xfrm>
              <a:off x="513200" y="2286375"/>
              <a:ext cx="844650" cy="838175"/>
            </a:xfrm>
            <a:custGeom>
              <a:rect b="b" l="l" r="r" t="t"/>
              <a:pathLst>
                <a:path extrusionOk="0" h="33527" w="33786">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16"/>
            <p:cNvSpPr/>
            <p:nvPr/>
          </p:nvSpPr>
          <p:spPr>
            <a:xfrm>
              <a:off x="516425" y="3010300"/>
              <a:ext cx="841425" cy="26575"/>
            </a:xfrm>
            <a:custGeom>
              <a:rect b="b" l="l" r="r" t="t"/>
              <a:pathLst>
                <a:path extrusionOk="0" h="1063" w="33657">
                  <a:moveTo>
                    <a:pt x="129" y="1"/>
                  </a:moveTo>
                  <a:cubicBezTo>
                    <a:pt x="129" y="258"/>
                    <a:pt x="129" y="676"/>
                    <a:pt x="1" y="1063"/>
                  </a:cubicBezTo>
                  <a:lnTo>
                    <a:pt x="33656" y="1063"/>
                  </a:lnTo>
                  <a:lnTo>
                    <a:pt x="336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16"/>
            <p:cNvSpPr/>
            <p:nvPr/>
          </p:nvSpPr>
          <p:spPr>
            <a:xfrm>
              <a:off x="536550" y="2899300"/>
              <a:ext cx="821300" cy="30600"/>
            </a:xfrm>
            <a:custGeom>
              <a:rect b="b" l="l" r="r" t="t"/>
              <a:pathLst>
                <a:path extrusionOk="0" h="1224" w="32852">
                  <a:moveTo>
                    <a:pt x="257" y="1"/>
                  </a:moveTo>
                  <a:cubicBezTo>
                    <a:pt x="257" y="419"/>
                    <a:pt x="129" y="805"/>
                    <a:pt x="0" y="1223"/>
                  </a:cubicBezTo>
                  <a:lnTo>
                    <a:pt x="32851" y="1223"/>
                  </a:lnTo>
                  <a:lnTo>
                    <a:pt x="32851"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16"/>
            <p:cNvSpPr/>
            <p:nvPr/>
          </p:nvSpPr>
          <p:spPr>
            <a:xfrm>
              <a:off x="570325" y="2792325"/>
              <a:ext cx="787525" cy="26575"/>
            </a:xfrm>
            <a:custGeom>
              <a:rect b="b" l="l" r="r" t="t"/>
              <a:pathLst>
                <a:path extrusionOk="0" h="1063" w="31501">
                  <a:moveTo>
                    <a:pt x="515" y="0"/>
                  </a:moveTo>
                  <a:cubicBezTo>
                    <a:pt x="387" y="419"/>
                    <a:pt x="258" y="805"/>
                    <a:pt x="0" y="1062"/>
                  </a:cubicBezTo>
                  <a:lnTo>
                    <a:pt x="31500" y="1062"/>
                  </a:lnTo>
                  <a:lnTo>
                    <a:pt x="3150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16"/>
            <p:cNvSpPr/>
            <p:nvPr/>
          </p:nvSpPr>
          <p:spPr>
            <a:xfrm>
              <a:off x="623425" y="2685325"/>
              <a:ext cx="734425" cy="26575"/>
            </a:xfrm>
            <a:custGeom>
              <a:rect b="b" l="l" r="r" t="t"/>
              <a:pathLst>
                <a:path extrusionOk="0" h="1063" w="29377">
                  <a:moveTo>
                    <a:pt x="676" y="1"/>
                  </a:moveTo>
                  <a:cubicBezTo>
                    <a:pt x="418" y="387"/>
                    <a:pt x="290" y="677"/>
                    <a:pt x="0" y="1063"/>
                  </a:cubicBezTo>
                  <a:lnTo>
                    <a:pt x="29376" y="1063"/>
                  </a:lnTo>
                  <a:lnTo>
                    <a:pt x="2937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16"/>
            <p:cNvSpPr/>
            <p:nvPr/>
          </p:nvSpPr>
          <p:spPr>
            <a:xfrm>
              <a:off x="697425" y="2577550"/>
              <a:ext cx="660425" cy="27375"/>
            </a:xfrm>
            <a:custGeom>
              <a:rect b="b" l="l" r="r" t="t"/>
              <a:pathLst>
                <a:path extrusionOk="0" h="1095" w="26417">
                  <a:moveTo>
                    <a:pt x="933" y="1"/>
                  </a:moveTo>
                  <a:cubicBezTo>
                    <a:pt x="676" y="290"/>
                    <a:pt x="258" y="676"/>
                    <a:pt x="0" y="1094"/>
                  </a:cubicBezTo>
                  <a:lnTo>
                    <a:pt x="26416" y="1094"/>
                  </a:lnTo>
                  <a:lnTo>
                    <a:pt x="2641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16"/>
            <p:cNvSpPr/>
            <p:nvPr/>
          </p:nvSpPr>
          <p:spPr>
            <a:xfrm>
              <a:off x="801175" y="2467350"/>
              <a:ext cx="556675" cy="29775"/>
            </a:xfrm>
            <a:custGeom>
              <a:rect b="b" l="l" r="r" t="t"/>
              <a:pathLst>
                <a:path extrusionOk="0" h="1191" w="22267">
                  <a:moveTo>
                    <a:pt x="1352" y="0"/>
                  </a:moveTo>
                  <a:cubicBezTo>
                    <a:pt x="934" y="387"/>
                    <a:pt x="419" y="805"/>
                    <a:pt x="1" y="1191"/>
                  </a:cubicBezTo>
                  <a:lnTo>
                    <a:pt x="22266" y="1191"/>
                  </a:lnTo>
                  <a:lnTo>
                    <a:pt x="2226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16"/>
            <p:cNvSpPr/>
            <p:nvPr/>
          </p:nvSpPr>
          <p:spPr>
            <a:xfrm>
              <a:off x="958850" y="2360375"/>
              <a:ext cx="399000" cy="26550"/>
            </a:xfrm>
            <a:custGeom>
              <a:rect b="b" l="l" r="r" t="t"/>
              <a:pathLst>
                <a:path extrusionOk="0" h="1062" w="15960">
                  <a:moveTo>
                    <a:pt x="2285" y="0"/>
                  </a:moveTo>
                  <a:cubicBezTo>
                    <a:pt x="1480" y="386"/>
                    <a:pt x="676" y="644"/>
                    <a:pt x="0" y="1062"/>
                  </a:cubicBezTo>
                  <a:lnTo>
                    <a:pt x="15959" y="1062"/>
                  </a:lnTo>
                  <a:lnTo>
                    <a:pt x="15959"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 name="Google Shape;56;p16"/>
          <p:cNvSpPr/>
          <p:nvPr/>
        </p:nvSpPr>
        <p:spPr>
          <a:xfrm flipH="1" rot="5400000">
            <a:off x="1552863" y="538613"/>
            <a:ext cx="837375" cy="838175"/>
          </a:xfrm>
          <a:custGeom>
            <a:rect b="b" l="l" r="r" t="t"/>
            <a:pathLst>
              <a:path extrusionOk="0" h="33527" w="33495">
                <a:moveTo>
                  <a:pt x="0" y="0"/>
                </a:moveTo>
                <a:lnTo>
                  <a:pt x="0" y="33527"/>
                </a:lnTo>
                <a:lnTo>
                  <a:pt x="33495" y="33527"/>
                </a:lnTo>
                <a:cubicBezTo>
                  <a:pt x="33495" y="15026"/>
                  <a:pt x="18501"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6"/>
          <p:cNvSpPr/>
          <p:nvPr/>
        </p:nvSpPr>
        <p:spPr>
          <a:xfrm flipH="1">
            <a:off x="715100" y="4192613"/>
            <a:ext cx="415100" cy="415875"/>
          </a:xfrm>
          <a:custGeom>
            <a:rect b="b" l="l" r="r" t="t"/>
            <a:pathLst>
              <a:path extrusionOk="0" h="16635" w="16604">
                <a:moveTo>
                  <a:pt x="1" y="0"/>
                </a:moveTo>
                <a:lnTo>
                  <a:pt x="1" y="16635"/>
                </a:lnTo>
                <a:lnTo>
                  <a:pt x="16603" y="16635"/>
                </a:lnTo>
                <a:lnTo>
                  <a:pt x="1660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titleOnly">
  <p:cSld name="TITLE_ONLY">
    <p:spTree>
      <p:nvGrpSpPr>
        <p:cNvPr id="58" name="Shape 58"/>
        <p:cNvGrpSpPr/>
        <p:nvPr/>
      </p:nvGrpSpPr>
      <p:grpSpPr>
        <a:xfrm>
          <a:off x="0" y="0"/>
          <a:ext cx="0" cy="0"/>
          <a:chOff x="0" y="0"/>
          <a:chExt cx="0" cy="0"/>
        </a:xfrm>
      </p:grpSpPr>
      <p:sp>
        <p:nvSpPr>
          <p:cNvPr id="59" name="Google Shape;59;p17"/>
          <p:cNvSpPr txBox="1"/>
          <p:nvPr>
            <p:ph type="title"/>
          </p:nvPr>
        </p:nvSpPr>
        <p:spPr>
          <a:xfrm>
            <a:off x="720000" y="535000"/>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60" name="Shape 6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showMasterSp="0">
  <p:cSld name="BLANK_1_1_1_1_1_1_1">
    <p:spTree>
      <p:nvGrpSpPr>
        <p:cNvPr id="61" name="Shape 6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showMasterSp="0">
  <p:cSld name="CUSTOM_4">
    <p:spTree>
      <p:nvGrpSpPr>
        <p:cNvPr id="62" name="Shape 6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1"/>
            </a:gs>
            <a:gs pos="61000">
              <a:schemeClr val="dk1"/>
            </a:gs>
            <a:gs pos="100000">
              <a:schemeClr val="dk2"/>
            </a:gs>
          </a:gsLst>
          <a:lin ang="2700006" scaled="0"/>
        </a:gra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311700" y="535000"/>
            <a:ext cx="8520600" cy="572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accent2"/>
              </a:buClr>
              <a:buSzPts val="3500"/>
              <a:buFont typeface="Righteous"/>
              <a:buNone/>
              <a:defRPr b="1" i="0" sz="3500" u="none" cap="none" strike="noStrike">
                <a:solidFill>
                  <a:schemeClr val="accent2"/>
                </a:solidFill>
                <a:latin typeface="Righteous"/>
                <a:ea typeface="Righteous"/>
                <a:cs typeface="Righteous"/>
                <a:sym typeface="Righteous"/>
              </a:defRPr>
            </a:lvl1pPr>
            <a:lvl2pPr lvl="1"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2pPr>
            <a:lvl3pPr lvl="2"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3pPr>
            <a:lvl4pPr lvl="3"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4pPr>
            <a:lvl5pPr lvl="4"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5pPr>
            <a:lvl6pPr lvl="5"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6pPr>
            <a:lvl7pPr lvl="6"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7pPr>
            <a:lvl8pPr lvl="7"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8pPr>
            <a:lvl9pPr lvl="8"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9pPr>
          </a:lstStyle>
          <a:p/>
        </p:txBody>
      </p:sp>
      <p:sp>
        <p:nvSpPr>
          <p:cNvPr id="7" name="Google Shape;7;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accent1"/>
              </a:buClr>
              <a:buSzPts val="1400"/>
              <a:buFont typeface="Arial"/>
              <a:buChar char="●"/>
              <a:defRPr b="0" i="0" sz="1400" u="none" cap="none" strike="noStrike">
                <a:solidFill>
                  <a:schemeClr val="accent3"/>
                </a:solidFill>
                <a:latin typeface="Arial"/>
                <a:ea typeface="Arial"/>
                <a:cs typeface="Arial"/>
                <a:sym typeface="Arial"/>
              </a:defRPr>
            </a:lvl1pPr>
            <a:lvl2pPr indent="-317500" lvl="1" marL="914400" marR="0" rtl="0" algn="l">
              <a:lnSpc>
                <a:spcPct val="100000"/>
              </a:lnSpc>
              <a:spcBef>
                <a:spcPts val="0"/>
              </a:spcBef>
              <a:spcAft>
                <a:spcPts val="0"/>
              </a:spcAft>
              <a:buClr>
                <a:schemeClr val="accent1"/>
              </a:buClr>
              <a:buSzPts val="1400"/>
              <a:buFont typeface="Arial"/>
              <a:buChar char="○"/>
              <a:defRPr b="0" i="0" sz="1400" u="none" cap="none" strike="noStrike">
                <a:solidFill>
                  <a:schemeClr val="accent3"/>
                </a:solidFill>
                <a:latin typeface="Arial"/>
                <a:ea typeface="Arial"/>
                <a:cs typeface="Arial"/>
                <a:sym typeface="Arial"/>
              </a:defRPr>
            </a:lvl2pPr>
            <a:lvl3pPr indent="-317500" lvl="2" marL="1371600" marR="0" rtl="0" algn="l">
              <a:lnSpc>
                <a:spcPct val="100000"/>
              </a:lnSpc>
              <a:spcBef>
                <a:spcPts val="0"/>
              </a:spcBef>
              <a:spcAft>
                <a:spcPts val="0"/>
              </a:spcAft>
              <a:buClr>
                <a:schemeClr val="accent1"/>
              </a:buClr>
              <a:buSzPts val="1400"/>
              <a:buFont typeface="Arial"/>
              <a:buChar char="■"/>
              <a:defRPr b="0" i="0" sz="1400" u="none" cap="none" strike="noStrike">
                <a:solidFill>
                  <a:schemeClr val="accent2"/>
                </a:solidFill>
                <a:latin typeface="Arial"/>
                <a:ea typeface="Arial"/>
                <a:cs typeface="Arial"/>
                <a:sym typeface="Arial"/>
              </a:defRPr>
            </a:lvl3pPr>
            <a:lvl4pPr indent="-317500" lvl="3" marL="1828800" marR="0" rtl="0" algn="l">
              <a:lnSpc>
                <a:spcPct val="100000"/>
              </a:lnSpc>
              <a:spcBef>
                <a:spcPts val="0"/>
              </a:spcBef>
              <a:spcAft>
                <a:spcPts val="0"/>
              </a:spcAft>
              <a:buClr>
                <a:schemeClr val="accent1"/>
              </a:buClr>
              <a:buSzPts val="1400"/>
              <a:buFont typeface="Arial"/>
              <a:buChar char="●"/>
              <a:defRPr b="0" i="0" sz="1400" u="none" cap="none" strike="noStrike">
                <a:solidFill>
                  <a:schemeClr val="accent2"/>
                </a:solidFill>
                <a:latin typeface="Arial"/>
                <a:ea typeface="Arial"/>
                <a:cs typeface="Arial"/>
                <a:sym typeface="Arial"/>
              </a:defRPr>
            </a:lvl4pPr>
            <a:lvl5pPr indent="-317500" lvl="4" marL="2286000" marR="0" rtl="0" algn="l">
              <a:lnSpc>
                <a:spcPct val="100000"/>
              </a:lnSpc>
              <a:spcBef>
                <a:spcPts val="0"/>
              </a:spcBef>
              <a:spcAft>
                <a:spcPts val="0"/>
              </a:spcAft>
              <a:buClr>
                <a:schemeClr val="accent1"/>
              </a:buClr>
              <a:buSzPts val="1400"/>
              <a:buFont typeface="Arial"/>
              <a:buChar char="○"/>
              <a:defRPr b="0" i="0" sz="1400" u="none" cap="none" strike="noStrike">
                <a:solidFill>
                  <a:schemeClr val="accent2"/>
                </a:solidFill>
                <a:latin typeface="Arial"/>
                <a:ea typeface="Arial"/>
                <a:cs typeface="Arial"/>
                <a:sym typeface="Arial"/>
              </a:defRPr>
            </a:lvl5pPr>
            <a:lvl6pPr indent="-317500" lvl="5" marL="2743200" marR="0" rtl="0" algn="l">
              <a:lnSpc>
                <a:spcPct val="100000"/>
              </a:lnSpc>
              <a:spcBef>
                <a:spcPts val="0"/>
              </a:spcBef>
              <a:spcAft>
                <a:spcPts val="0"/>
              </a:spcAft>
              <a:buClr>
                <a:schemeClr val="accent1"/>
              </a:buClr>
              <a:buSzPts val="1400"/>
              <a:buFont typeface="Arial"/>
              <a:buChar char="■"/>
              <a:defRPr b="0" i="0" sz="1400" u="none" cap="none" strike="noStrike">
                <a:solidFill>
                  <a:schemeClr val="accent2"/>
                </a:solidFill>
                <a:latin typeface="Arial"/>
                <a:ea typeface="Arial"/>
                <a:cs typeface="Arial"/>
                <a:sym typeface="Arial"/>
              </a:defRPr>
            </a:lvl6pPr>
            <a:lvl7pPr indent="-317500" lvl="6" marL="3200400" marR="0" rtl="0" algn="l">
              <a:lnSpc>
                <a:spcPct val="100000"/>
              </a:lnSpc>
              <a:spcBef>
                <a:spcPts val="0"/>
              </a:spcBef>
              <a:spcAft>
                <a:spcPts val="0"/>
              </a:spcAft>
              <a:buClr>
                <a:schemeClr val="accent1"/>
              </a:buClr>
              <a:buSzPts val="1400"/>
              <a:buFont typeface="Arial"/>
              <a:buChar char="●"/>
              <a:defRPr b="0" i="0" sz="1400" u="none" cap="none" strike="noStrike">
                <a:solidFill>
                  <a:schemeClr val="accent2"/>
                </a:solidFill>
                <a:latin typeface="Arial"/>
                <a:ea typeface="Arial"/>
                <a:cs typeface="Arial"/>
                <a:sym typeface="Arial"/>
              </a:defRPr>
            </a:lvl7pPr>
            <a:lvl8pPr indent="-317500" lvl="7" marL="3657600" marR="0" rtl="0" algn="l">
              <a:lnSpc>
                <a:spcPct val="100000"/>
              </a:lnSpc>
              <a:spcBef>
                <a:spcPts val="0"/>
              </a:spcBef>
              <a:spcAft>
                <a:spcPts val="0"/>
              </a:spcAft>
              <a:buClr>
                <a:schemeClr val="accent1"/>
              </a:buClr>
              <a:buSzPts val="1400"/>
              <a:buFont typeface="Arial"/>
              <a:buChar char="○"/>
              <a:defRPr b="0" i="0" sz="1400" u="none" cap="none" strike="noStrike">
                <a:solidFill>
                  <a:schemeClr val="accent2"/>
                </a:solidFill>
                <a:latin typeface="Arial"/>
                <a:ea typeface="Arial"/>
                <a:cs typeface="Arial"/>
                <a:sym typeface="Arial"/>
              </a:defRPr>
            </a:lvl8pPr>
            <a:lvl9pPr indent="-317500" lvl="8" marL="4114800" marR="0" rtl="0" algn="l">
              <a:lnSpc>
                <a:spcPct val="100000"/>
              </a:lnSpc>
              <a:spcBef>
                <a:spcPts val="0"/>
              </a:spcBef>
              <a:spcAft>
                <a:spcPts val="0"/>
              </a:spcAft>
              <a:buClr>
                <a:schemeClr val="accent1"/>
              </a:buClr>
              <a:buSzPts val="1400"/>
              <a:buFont typeface="Arial"/>
              <a:buChar char="■"/>
              <a:defRPr b="0" i="0" sz="1400" u="none" cap="none" strike="noStrike">
                <a:solidFill>
                  <a:schemeClr val="accent2"/>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finance.yahoo.com/portfolios" TargetMode="External"/><Relationship Id="rId4" Type="http://schemas.openxmlformats.org/officeDocument/2006/relationships/hyperlink" Target="https://tradingeconomics.com/united-states/money-supply-m2"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hyperlink" Target="http://sectormarketwatch.com/cyclicals.ht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66" name="Shape 66"/>
        <p:cNvGrpSpPr/>
        <p:nvPr/>
      </p:nvGrpSpPr>
      <p:grpSpPr>
        <a:xfrm>
          <a:off x="0" y="0"/>
          <a:ext cx="0" cy="0"/>
          <a:chOff x="0" y="0"/>
          <a:chExt cx="0" cy="0"/>
        </a:xfrm>
      </p:grpSpPr>
      <p:sp>
        <p:nvSpPr>
          <p:cNvPr id="67" name="Google Shape;67;p1"/>
          <p:cNvSpPr txBox="1"/>
          <p:nvPr>
            <p:ph type="title"/>
          </p:nvPr>
        </p:nvSpPr>
        <p:spPr>
          <a:xfrm>
            <a:off x="4778500" y="833888"/>
            <a:ext cx="3650400" cy="274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US" sz="3600">
                <a:latin typeface="Times New Roman"/>
                <a:ea typeface="Times New Roman"/>
                <a:cs typeface="Times New Roman"/>
                <a:sym typeface="Times New Roman"/>
              </a:rPr>
              <a:t>Analysis and Prediction on Cryptocurrencies</a:t>
            </a:r>
            <a:br>
              <a:rPr lang="en-US" sz="6000"/>
            </a:br>
            <a:endParaRPr b="0" sz="3200"/>
          </a:p>
        </p:txBody>
      </p:sp>
      <p:pic>
        <p:nvPicPr>
          <p:cNvPr id="68" name="Google Shape;68;p1"/>
          <p:cNvPicPr preferRelativeResize="0"/>
          <p:nvPr/>
        </p:nvPicPr>
        <p:blipFill rotWithShape="1">
          <a:blip r:embed="rId3">
            <a:alphaModFix/>
          </a:blip>
          <a:srcRect b="0" l="26501" r="22027" t="0"/>
          <a:stretch/>
        </p:blipFill>
        <p:spPr>
          <a:xfrm>
            <a:off x="0" y="0"/>
            <a:ext cx="3977700" cy="5143500"/>
          </a:xfrm>
          <a:prstGeom prst="round1Rect">
            <a:avLst>
              <a:gd fmla="val 35177" name="adj"/>
            </a:avLst>
          </a:prstGeom>
          <a:noFill/>
          <a:ln>
            <a:noFill/>
          </a:ln>
        </p:spPr>
      </p:pic>
      <p:sp>
        <p:nvSpPr>
          <p:cNvPr id="69" name="Google Shape;69;p1"/>
          <p:cNvSpPr/>
          <p:nvPr/>
        </p:nvSpPr>
        <p:spPr>
          <a:xfrm flipH="1">
            <a:off x="841394" y="4306100"/>
            <a:ext cx="844650" cy="837400"/>
          </a:xfrm>
          <a:custGeom>
            <a:rect b="b" l="l" r="r" t="t"/>
            <a:pathLst>
              <a:path extrusionOk="0" h="33496" w="33786">
                <a:moveTo>
                  <a:pt x="1" y="1"/>
                </a:moveTo>
                <a:cubicBezTo>
                  <a:pt x="1" y="9235"/>
                  <a:pt x="3733" y="17536"/>
                  <a:pt x="9911" y="23585"/>
                </a:cubicBezTo>
                <a:cubicBezTo>
                  <a:pt x="15960" y="29763"/>
                  <a:pt x="24390" y="33495"/>
                  <a:pt x="33785" y="33495"/>
                </a:cubicBezTo>
                <a:lnTo>
                  <a:pt x="33785" y="1"/>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
          <p:cNvSpPr/>
          <p:nvPr/>
        </p:nvSpPr>
        <p:spPr>
          <a:xfrm flipH="1">
            <a:off x="-19025" y="4321037"/>
            <a:ext cx="834193" cy="837400"/>
          </a:xfrm>
          <a:custGeom>
            <a:rect b="b" l="l" r="r" t="t"/>
            <a:pathLst>
              <a:path extrusionOk="0" h="33496" w="33495">
                <a:moveTo>
                  <a:pt x="0" y="1"/>
                </a:moveTo>
                <a:lnTo>
                  <a:pt x="0" y="33495"/>
                </a:lnTo>
                <a:lnTo>
                  <a:pt x="33495" y="33495"/>
                </a:lnTo>
                <a:lnTo>
                  <a:pt x="33495" y="1"/>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
          <p:cNvSpPr/>
          <p:nvPr/>
        </p:nvSpPr>
        <p:spPr>
          <a:xfrm flipH="1">
            <a:off x="-24268" y="4321037"/>
            <a:ext cx="844681" cy="837400"/>
          </a:xfrm>
          <a:custGeom>
            <a:rect b="b" l="l" r="r" t="t"/>
            <a:pathLst>
              <a:path extrusionOk="0" h="33496" w="33656">
                <a:moveTo>
                  <a:pt x="0" y="1"/>
                </a:moveTo>
                <a:lnTo>
                  <a:pt x="0" y="33495"/>
                </a:lnTo>
                <a:lnTo>
                  <a:pt x="33656" y="1"/>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2" name="Google Shape;72;p1"/>
          <p:cNvGrpSpPr/>
          <p:nvPr/>
        </p:nvGrpSpPr>
        <p:grpSpPr>
          <a:xfrm flipH="1">
            <a:off x="841394" y="3467950"/>
            <a:ext cx="844650" cy="838175"/>
            <a:chOff x="513200" y="2286375"/>
            <a:chExt cx="844650" cy="838175"/>
          </a:xfrm>
        </p:grpSpPr>
        <p:sp>
          <p:nvSpPr>
            <p:cNvPr id="73" name="Google Shape;73;p1"/>
            <p:cNvSpPr/>
            <p:nvPr/>
          </p:nvSpPr>
          <p:spPr>
            <a:xfrm>
              <a:off x="513200" y="2286375"/>
              <a:ext cx="844650" cy="838175"/>
            </a:xfrm>
            <a:custGeom>
              <a:rect b="b" l="l" r="r" t="t"/>
              <a:pathLst>
                <a:path extrusionOk="0" h="33527" w="33786">
                  <a:moveTo>
                    <a:pt x="33785" y="0"/>
                  </a:moveTo>
                  <a:cubicBezTo>
                    <a:pt x="28959" y="0"/>
                    <a:pt x="24261" y="1062"/>
                    <a:pt x="20111" y="2960"/>
                  </a:cubicBezTo>
                  <a:cubicBezTo>
                    <a:pt x="19306" y="3346"/>
                    <a:pt x="18502" y="3604"/>
                    <a:pt x="17826" y="4022"/>
                  </a:cubicBezTo>
                  <a:cubicBezTo>
                    <a:pt x="16089" y="4955"/>
                    <a:pt x="14351" y="6017"/>
                    <a:pt x="12871" y="7239"/>
                  </a:cubicBezTo>
                  <a:cubicBezTo>
                    <a:pt x="12453" y="7626"/>
                    <a:pt x="11938" y="8044"/>
                    <a:pt x="11520" y="8430"/>
                  </a:cubicBezTo>
                  <a:cubicBezTo>
                    <a:pt x="10973" y="8848"/>
                    <a:pt x="10458" y="9395"/>
                    <a:pt x="9911" y="9910"/>
                  </a:cubicBezTo>
                  <a:cubicBezTo>
                    <a:pt x="9364" y="10457"/>
                    <a:pt x="8849" y="11004"/>
                    <a:pt x="8302" y="11648"/>
                  </a:cubicBezTo>
                  <a:cubicBezTo>
                    <a:pt x="8045" y="11937"/>
                    <a:pt x="7627" y="12323"/>
                    <a:pt x="7369" y="12741"/>
                  </a:cubicBezTo>
                  <a:cubicBezTo>
                    <a:pt x="6565" y="13675"/>
                    <a:pt x="5760" y="14736"/>
                    <a:pt x="5085" y="15959"/>
                  </a:cubicBezTo>
                  <a:cubicBezTo>
                    <a:pt x="4827" y="16345"/>
                    <a:pt x="4699" y="16635"/>
                    <a:pt x="4409" y="17021"/>
                  </a:cubicBezTo>
                  <a:cubicBezTo>
                    <a:pt x="3894" y="18083"/>
                    <a:pt x="3347" y="19177"/>
                    <a:pt x="2800" y="20238"/>
                  </a:cubicBezTo>
                  <a:cubicBezTo>
                    <a:pt x="2672" y="20657"/>
                    <a:pt x="2543" y="21043"/>
                    <a:pt x="2285" y="21300"/>
                  </a:cubicBezTo>
                  <a:cubicBezTo>
                    <a:pt x="1867" y="22394"/>
                    <a:pt x="1610" y="23456"/>
                    <a:pt x="1191" y="24518"/>
                  </a:cubicBezTo>
                  <a:cubicBezTo>
                    <a:pt x="1191" y="24936"/>
                    <a:pt x="1063" y="25322"/>
                    <a:pt x="934" y="25740"/>
                  </a:cubicBezTo>
                  <a:cubicBezTo>
                    <a:pt x="677" y="26673"/>
                    <a:pt x="516" y="27735"/>
                    <a:pt x="258" y="28958"/>
                  </a:cubicBezTo>
                  <a:cubicBezTo>
                    <a:pt x="258" y="29215"/>
                    <a:pt x="258" y="29633"/>
                    <a:pt x="130" y="30020"/>
                  </a:cubicBezTo>
                  <a:cubicBezTo>
                    <a:pt x="1" y="31242"/>
                    <a:pt x="1" y="32304"/>
                    <a:pt x="1" y="33527"/>
                  </a:cubicBezTo>
                  <a:lnTo>
                    <a:pt x="33785" y="33527"/>
                  </a:lnTo>
                  <a:lnTo>
                    <a:pt x="33785"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
            <p:cNvSpPr/>
            <p:nvPr/>
          </p:nvSpPr>
          <p:spPr>
            <a:xfrm>
              <a:off x="516425" y="3010300"/>
              <a:ext cx="841425" cy="26575"/>
            </a:xfrm>
            <a:custGeom>
              <a:rect b="b" l="l" r="r" t="t"/>
              <a:pathLst>
                <a:path extrusionOk="0" h="1063" w="33657">
                  <a:moveTo>
                    <a:pt x="129" y="1"/>
                  </a:moveTo>
                  <a:cubicBezTo>
                    <a:pt x="129" y="258"/>
                    <a:pt x="129" y="676"/>
                    <a:pt x="1" y="1063"/>
                  </a:cubicBezTo>
                  <a:lnTo>
                    <a:pt x="33656" y="1063"/>
                  </a:lnTo>
                  <a:lnTo>
                    <a:pt x="33656" y="1"/>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
            <p:cNvSpPr/>
            <p:nvPr/>
          </p:nvSpPr>
          <p:spPr>
            <a:xfrm>
              <a:off x="536550" y="2899300"/>
              <a:ext cx="821300" cy="30600"/>
            </a:xfrm>
            <a:custGeom>
              <a:rect b="b" l="l" r="r" t="t"/>
              <a:pathLst>
                <a:path extrusionOk="0" h="1224" w="32852">
                  <a:moveTo>
                    <a:pt x="257" y="1"/>
                  </a:moveTo>
                  <a:cubicBezTo>
                    <a:pt x="257" y="419"/>
                    <a:pt x="129" y="805"/>
                    <a:pt x="0" y="1223"/>
                  </a:cubicBezTo>
                  <a:lnTo>
                    <a:pt x="32851" y="1223"/>
                  </a:lnTo>
                  <a:lnTo>
                    <a:pt x="32851" y="1"/>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
            <p:cNvSpPr/>
            <p:nvPr/>
          </p:nvSpPr>
          <p:spPr>
            <a:xfrm>
              <a:off x="570325" y="2792325"/>
              <a:ext cx="787525" cy="26575"/>
            </a:xfrm>
            <a:custGeom>
              <a:rect b="b" l="l" r="r" t="t"/>
              <a:pathLst>
                <a:path extrusionOk="0" h="1063" w="31501">
                  <a:moveTo>
                    <a:pt x="515" y="0"/>
                  </a:moveTo>
                  <a:cubicBezTo>
                    <a:pt x="387" y="419"/>
                    <a:pt x="258" y="805"/>
                    <a:pt x="0" y="1062"/>
                  </a:cubicBezTo>
                  <a:lnTo>
                    <a:pt x="31500" y="1062"/>
                  </a:lnTo>
                  <a:lnTo>
                    <a:pt x="31500"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
            <p:cNvSpPr/>
            <p:nvPr/>
          </p:nvSpPr>
          <p:spPr>
            <a:xfrm>
              <a:off x="623425" y="2685325"/>
              <a:ext cx="734425" cy="26575"/>
            </a:xfrm>
            <a:custGeom>
              <a:rect b="b" l="l" r="r" t="t"/>
              <a:pathLst>
                <a:path extrusionOk="0" h="1063" w="29377">
                  <a:moveTo>
                    <a:pt x="676" y="1"/>
                  </a:moveTo>
                  <a:cubicBezTo>
                    <a:pt x="418" y="387"/>
                    <a:pt x="290" y="677"/>
                    <a:pt x="0" y="1063"/>
                  </a:cubicBezTo>
                  <a:lnTo>
                    <a:pt x="29376" y="1063"/>
                  </a:lnTo>
                  <a:lnTo>
                    <a:pt x="29376" y="1"/>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
            <p:cNvSpPr/>
            <p:nvPr/>
          </p:nvSpPr>
          <p:spPr>
            <a:xfrm>
              <a:off x="697425" y="2577550"/>
              <a:ext cx="660425" cy="27375"/>
            </a:xfrm>
            <a:custGeom>
              <a:rect b="b" l="l" r="r" t="t"/>
              <a:pathLst>
                <a:path extrusionOk="0" h="1095" w="26417">
                  <a:moveTo>
                    <a:pt x="933" y="1"/>
                  </a:moveTo>
                  <a:cubicBezTo>
                    <a:pt x="676" y="290"/>
                    <a:pt x="258" y="676"/>
                    <a:pt x="0" y="1094"/>
                  </a:cubicBezTo>
                  <a:lnTo>
                    <a:pt x="26416" y="1094"/>
                  </a:lnTo>
                  <a:lnTo>
                    <a:pt x="26416" y="1"/>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
            <p:cNvSpPr/>
            <p:nvPr/>
          </p:nvSpPr>
          <p:spPr>
            <a:xfrm>
              <a:off x="801175" y="2467350"/>
              <a:ext cx="556675" cy="29775"/>
            </a:xfrm>
            <a:custGeom>
              <a:rect b="b" l="l" r="r" t="t"/>
              <a:pathLst>
                <a:path extrusionOk="0" h="1191" w="22267">
                  <a:moveTo>
                    <a:pt x="1352" y="0"/>
                  </a:moveTo>
                  <a:cubicBezTo>
                    <a:pt x="934" y="387"/>
                    <a:pt x="419" y="805"/>
                    <a:pt x="1" y="1191"/>
                  </a:cubicBezTo>
                  <a:lnTo>
                    <a:pt x="22266" y="1191"/>
                  </a:lnTo>
                  <a:lnTo>
                    <a:pt x="22266"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
            <p:cNvSpPr/>
            <p:nvPr/>
          </p:nvSpPr>
          <p:spPr>
            <a:xfrm>
              <a:off x="958850" y="2360375"/>
              <a:ext cx="399000" cy="26550"/>
            </a:xfrm>
            <a:custGeom>
              <a:rect b="b" l="l" r="r" t="t"/>
              <a:pathLst>
                <a:path extrusionOk="0" h="1062" w="15960">
                  <a:moveTo>
                    <a:pt x="2285" y="0"/>
                  </a:moveTo>
                  <a:cubicBezTo>
                    <a:pt x="1480" y="386"/>
                    <a:pt x="676" y="644"/>
                    <a:pt x="0" y="1062"/>
                  </a:cubicBezTo>
                  <a:lnTo>
                    <a:pt x="15959" y="1062"/>
                  </a:lnTo>
                  <a:lnTo>
                    <a:pt x="15959"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 name="Google Shape;81;p1"/>
          <p:cNvSpPr/>
          <p:nvPr/>
        </p:nvSpPr>
        <p:spPr>
          <a:xfrm flipH="1">
            <a:off x="92898" y="3438051"/>
            <a:ext cx="844660" cy="838175"/>
          </a:xfrm>
          <a:custGeom>
            <a:rect b="b" l="l" r="r" t="t"/>
            <a:pathLst>
              <a:path extrusionOk="0" h="33527" w="33495">
                <a:moveTo>
                  <a:pt x="0" y="0"/>
                </a:moveTo>
                <a:lnTo>
                  <a:pt x="0" y="33527"/>
                </a:lnTo>
                <a:lnTo>
                  <a:pt x="33495" y="33527"/>
                </a:lnTo>
                <a:cubicBezTo>
                  <a:pt x="33495" y="15026"/>
                  <a:pt x="18501" y="0"/>
                  <a:pt x="0"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
          <p:cNvSpPr txBox="1"/>
          <p:nvPr>
            <p:ph idx="1" type="subTitle"/>
          </p:nvPr>
        </p:nvSpPr>
        <p:spPr>
          <a:xfrm>
            <a:off x="5166302" y="3145250"/>
            <a:ext cx="2874900" cy="1471794"/>
          </a:xfrm>
          <a:prstGeom prst="rect">
            <a:avLst/>
          </a:prstGeom>
          <a:noFill/>
          <a:ln>
            <a:noFill/>
          </a:ln>
        </p:spPr>
        <p:txBody>
          <a:bodyPr anchorCtr="0" anchor="t" bIns="91425" lIns="91425" spcFirstLastPara="1" rIns="91425" wrap="square" tIns="91425">
            <a:noAutofit/>
          </a:bodyPr>
          <a:lstStyle/>
          <a:p>
            <a:pPr indent="0" lvl="0" marL="0" marR="0" rtl="0" algn="ctr">
              <a:lnSpc>
                <a:spcPct val="107000"/>
              </a:lnSpc>
              <a:spcBef>
                <a:spcPts val="0"/>
              </a:spcBef>
              <a:spcAft>
                <a:spcPts val="0"/>
              </a:spcAft>
              <a:buSzPts val="1400"/>
              <a:buNone/>
            </a:pPr>
            <a:r>
              <a:rPr lang="en-US">
                <a:latin typeface="Calibri"/>
                <a:ea typeface="Calibri"/>
                <a:cs typeface="Calibri"/>
                <a:sym typeface="Calibri"/>
              </a:rPr>
              <a:t>Eric Droegemeier</a:t>
            </a:r>
            <a:endParaRPr sz="1600"/>
          </a:p>
          <a:p>
            <a:pPr indent="0" lvl="0" marL="0" marR="0" rtl="0" algn="ctr">
              <a:lnSpc>
                <a:spcPct val="107000"/>
              </a:lnSpc>
              <a:spcBef>
                <a:spcPts val="800"/>
              </a:spcBef>
              <a:spcAft>
                <a:spcPts val="0"/>
              </a:spcAft>
              <a:buSzPts val="1400"/>
              <a:buNone/>
            </a:pPr>
            <a:r>
              <a:rPr lang="en-US">
                <a:latin typeface="Calibri"/>
                <a:ea typeface="Calibri"/>
                <a:cs typeface="Calibri"/>
                <a:sym typeface="Calibri"/>
              </a:rPr>
              <a:t>Gregory Ehlinger</a:t>
            </a:r>
            <a:endParaRPr sz="1600"/>
          </a:p>
          <a:p>
            <a:pPr indent="0" lvl="0" marL="0" marR="0" rtl="0" algn="ctr">
              <a:lnSpc>
                <a:spcPct val="107000"/>
              </a:lnSpc>
              <a:spcBef>
                <a:spcPts val="800"/>
              </a:spcBef>
              <a:spcAft>
                <a:spcPts val="0"/>
              </a:spcAft>
              <a:buSzPts val="1400"/>
              <a:buNone/>
            </a:pPr>
            <a:r>
              <a:rPr lang="en-US">
                <a:latin typeface="Calibri"/>
                <a:ea typeface="Calibri"/>
                <a:cs typeface="Calibri"/>
                <a:sym typeface="Calibri"/>
              </a:rPr>
              <a:t>Tejaskumar Patel</a:t>
            </a:r>
            <a:endParaRPr sz="1600"/>
          </a:p>
          <a:p>
            <a:pPr indent="0" lvl="0" marL="0" marR="0" rtl="0" algn="ctr">
              <a:lnSpc>
                <a:spcPct val="107000"/>
              </a:lnSpc>
              <a:spcBef>
                <a:spcPts val="800"/>
              </a:spcBef>
              <a:spcAft>
                <a:spcPts val="800"/>
              </a:spcAft>
              <a:buSzPts val="1400"/>
              <a:buNone/>
            </a:pPr>
            <a:r>
              <a:rPr lang="en-US">
                <a:latin typeface="Calibri"/>
                <a:ea typeface="Calibri"/>
                <a:cs typeface="Calibri"/>
                <a:sym typeface="Calibri"/>
              </a:rPr>
              <a:t>Brad Reese</a:t>
            </a:r>
            <a:endParaRPr sz="1600"/>
          </a:p>
        </p:txBody>
      </p:sp>
      <p:sp>
        <p:nvSpPr>
          <p:cNvPr id="83" name="Google Shape;83;p1"/>
          <p:cNvSpPr/>
          <p:nvPr/>
        </p:nvSpPr>
        <p:spPr>
          <a:xfrm>
            <a:off x="437488" y="561638"/>
            <a:ext cx="834175" cy="834975"/>
          </a:xfrm>
          <a:custGeom>
            <a:rect b="b" l="l" r="r" t="t"/>
            <a:pathLst>
              <a:path extrusionOk="0" h="33399" w="33367">
                <a:moveTo>
                  <a:pt x="0" y="1"/>
                </a:moveTo>
                <a:lnTo>
                  <a:pt x="33366" y="33399"/>
                </a:lnTo>
                <a:lnTo>
                  <a:pt x="33366" y="1"/>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4" name="Google Shape;84;p1"/>
          <p:cNvGrpSpPr/>
          <p:nvPr/>
        </p:nvGrpSpPr>
        <p:grpSpPr>
          <a:xfrm>
            <a:off x="1339855" y="335314"/>
            <a:ext cx="201100" cy="204325"/>
            <a:chOff x="3375338" y="419625"/>
            <a:chExt cx="201100" cy="204325"/>
          </a:xfrm>
        </p:grpSpPr>
        <p:sp>
          <p:nvSpPr>
            <p:cNvPr id="85" name="Google Shape;85;p1"/>
            <p:cNvSpPr/>
            <p:nvPr/>
          </p:nvSpPr>
          <p:spPr>
            <a:xfrm>
              <a:off x="3375338" y="419625"/>
              <a:ext cx="57125" cy="57125"/>
            </a:xfrm>
            <a:custGeom>
              <a:rect b="b" l="l" r="r" t="t"/>
              <a:pathLst>
                <a:path extrusionOk="0" h="2285" w="2285">
                  <a:moveTo>
                    <a:pt x="1062" y="0"/>
                  </a:moveTo>
                  <a:cubicBezTo>
                    <a:pt x="386" y="0"/>
                    <a:pt x="0" y="547"/>
                    <a:pt x="0" y="1062"/>
                  </a:cubicBezTo>
                  <a:cubicBezTo>
                    <a:pt x="0" y="1738"/>
                    <a:pt x="386" y="2285"/>
                    <a:pt x="1062" y="2285"/>
                  </a:cubicBezTo>
                  <a:cubicBezTo>
                    <a:pt x="1737" y="2285"/>
                    <a:pt x="2284" y="1738"/>
                    <a:pt x="2284" y="1062"/>
                  </a:cubicBezTo>
                  <a:cubicBezTo>
                    <a:pt x="2284" y="547"/>
                    <a:pt x="1737" y="0"/>
                    <a:pt x="1062"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
            <p:cNvSpPr/>
            <p:nvPr/>
          </p:nvSpPr>
          <p:spPr>
            <a:xfrm>
              <a:off x="3375338" y="566825"/>
              <a:ext cx="57125" cy="57125"/>
            </a:xfrm>
            <a:custGeom>
              <a:rect b="b" l="l" r="r" t="t"/>
              <a:pathLst>
                <a:path extrusionOk="0" h="2285" w="2285">
                  <a:moveTo>
                    <a:pt x="1062" y="0"/>
                  </a:moveTo>
                  <a:cubicBezTo>
                    <a:pt x="386" y="0"/>
                    <a:pt x="0" y="547"/>
                    <a:pt x="0" y="1094"/>
                  </a:cubicBezTo>
                  <a:cubicBezTo>
                    <a:pt x="0" y="1770"/>
                    <a:pt x="386" y="2285"/>
                    <a:pt x="1062" y="2285"/>
                  </a:cubicBezTo>
                  <a:cubicBezTo>
                    <a:pt x="1737" y="2285"/>
                    <a:pt x="2284" y="1770"/>
                    <a:pt x="2284" y="1094"/>
                  </a:cubicBezTo>
                  <a:cubicBezTo>
                    <a:pt x="2284" y="547"/>
                    <a:pt x="1737" y="0"/>
                    <a:pt x="1062"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
            <p:cNvSpPr/>
            <p:nvPr/>
          </p:nvSpPr>
          <p:spPr>
            <a:xfrm>
              <a:off x="3519313" y="419625"/>
              <a:ext cx="57125" cy="57125"/>
            </a:xfrm>
            <a:custGeom>
              <a:rect b="b" l="l" r="r" t="t"/>
              <a:pathLst>
                <a:path extrusionOk="0" h="2285" w="2285">
                  <a:moveTo>
                    <a:pt x="1062" y="0"/>
                  </a:moveTo>
                  <a:cubicBezTo>
                    <a:pt x="419" y="0"/>
                    <a:pt x="0" y="547"/>
                    <a:pt x="0" y="1062"/>
                  </a:cubicBezTo>
                  <a:cubicBezTo>
                    <a:pt x="0" y="1738"/>
                    <a:pt x="419" y="2285"/>
                    <a:pt x="1062" y="2285"/>
                  </a:cubicBezTo>
                  <a:cubicBezTo>
                    <a:pt x="1738" y="2285"/>
                    <a:pt x="2285" y="1738"/>
                    <a:pt x="2285" y="1062"/>
                  </a:cubicBezTo>
                  <a:cubicBezTo>
                    <a:pt x="2285" y="547"/>
                    <a:pt x="1738" y="0"/>
                    <a:pt x="1062"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
            <p:cNvSpPr/>
            <p:nvPr/>
          </p:nvSpPr>
          <p:spPr>
            <a:xfrm>
              <a:off x="3519313" y="566825"/>
              <a:ext cx="57125" cy="57125"/>
            </a:xfrm>
            <a:custGeom>
              <a:rect b="b" l="l" r="r" t="t"/>
              <a:pathLst>
                <a:path extrusionOk="0" h="2285" w="2285">
                  <a:moveTo>
                    <a:pt x="1062" y="0"/>
                  </a:moveTo>
                  <a:cubicBezTo>
                    <a:pt x="419" y="0"/>
                    <a:pt x="0" y="547"/>
                    <a:pt x="0" y="1094"/>
                  </a:cubicBezTo>
                  <a:cubicBezTo>
                    <a:pt x="0" y="1770"/>
                    <a:pt x="419" y="2285"/>
                    <a:pt x="1062" y="2285"/>
                  </a:cubicBezTo>
                  <a:cubicBezTo>
                    <a:pt x="1738" y="2285"/>
                    <a:pt x="2285" y="1770"/>
                    <a:pt x="2285" y="1094"/>
                  </a:cubicBezTo>
                  <a:cubicBezTo>
                    <a:pt x="2285" y="547"/>
                    <a:pt x="1738" y="0"/>
                    <a:pt x="1062"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92" name="Shape 192"/>
        <p:cNvGrpSpPr/>
        <p:nvPr/>
      </p:nvGrpSpPr>
      <p:grpSpPr>
        <a:xfrm>
          <a:off x="0" y="0"/>
          <a:ext cx="0" cy="0"/>
          <a:chOff x="0" y="0"/>
          <a:chExt cx="0" cy="0"/>
        </a:xfrm>
      </p:grpSpPr>
      <p:sp>
        <p:nvSpPr>
          <p:cNvPr id="193" name="Google Shape;193;g1b54c329cb1_0_0"/>
          <p:cNvSpPr txBox="1"/>
          <p:nvPr>
            <p:ph type="title"/>
          </p:nvPr>
        </p:nvSpPr>
        <p:spPr>
          <a:xfrm>
            <a:off x="720000" y="1252475"/>
            <a:ext cx="3668700" cy="168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t/>
            </a:r>
            <a:endParaRPr/>
          </a:p>
        </p:txBody>
      </p:sp>
      <p:sp>
        <p:nvSpPr>
          <p:cNvPr id="194" name="Google Shape;194;g1b54c329cb1_0_0"/>
          <p:cNvSpPr txBox="1"/>
          <p:nvPr>
            <p:ph idx="1" type="body"/>
          </p:nvPr>
        </p:nvSpPr>
        <p:spPr>
          <a:xfrm>
            <a:off x="720000" y="2931560"/>
            <a:ext cx="3668700" cy="970343"/>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t/>
            </a:r>
            <a:endParaRPr/>
          </a:p>
        </p:txBody>
      </p:sp>
      <p:pic>
        <p:nvPicPr>
          <p:cNvPr id="195" name="Google Shape;195;g1b54c329cb1_0_0"/>
          <p:cNvPicPr preferRelativeResize="0"/>
          <p:nvPr/>
        </p:nvPicPr>
        <p:blipFill rotWithShape="1">
          <a:blip r:embed="rId3">
            <a:alphaModFix/>
          </a:blip>
          <a:srcRect b="0" l="0" r="0" t="0"/>
          <a:stretch/>
        </p:blipFill>
        <p:spPr>
          <a:xfrm>
            <a:off x="720000" y="1241588"/>
            <a:ext cx="4450501" cy="2660315"/>
          </a:xfrm>
          <a:prstGeom prst="rect">
            <a:avLst/>
          </a:prstGeom>
          <a:noFill/>
          <a:ln>
            <a:noFill/>
          </a:ln>
        </p:spPr>
      </p:pic>
      <p:sp>
        <p:nvSpPr>
          <p:cNvPr id="196" name="Google Shape;196;g1b54c329cb1_0_0"/>
          <p:cNvSpPr txBox="1"/>
          <p:nvPr>
            <p:ph type="title"/>
          </p:nvPr>
        </p:nvSpPr>
        <p:spPr>
          <a:xfrm>
            <a:off x="793959" y="164831"/>
            <a:ext cx="6756000" cy="95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4000">
                <a:latin typeface="Times New Roman"/>
                <a:ea typeface="Times New Roman"/>
                <a:cs typeface="Times New Roman"/>
                <a:sym typeface="Times New Roman"/>
              </a:rPr>
              <a:t>Recent Trends</a:t>
            </a:r>
            <a:endParaRPr sz="4000">
              <a:latin typeface="Times New Roman"/>
              <a:ea typeface="Times New Roman"/>
              <a:cs typeface="Times New Roman"/>
              <a:sym typeface="Times New Roman"/>
            </a:endParaRPr>
          </a:p>
        </p:txBody>
      </p:sp>
      <p:sp>
        <p:nvSpPr>
          <p:cNvPr id="197" name="Google Shape;197;g1b54c329cb1_0_0"/>
          <p:cNvSpPr txBox="1"/>
          <p:nvPr/>
        </p:nvSpPr>
        <p:spPr>
          <a:xfrm>
            <a:off x="5625450" y="1154425"/>
            <a:ext cx="3132900" cy="2893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200"/>
              <a:buFont typeface="Arial"/>
              <a:buNone/>
            </a:pPr>
            <a:r>
              <a:rPr b="0" i="0" lang="en-US" sz="2200" u="none" cap="none" strike="noStrike">
                <a:solidFill>
                  <a:schemeClr val="lt2"/>
                </a:solidFill>
                <a:latin typeface="Arial"/>
                <a:ea typeface="Arial"/>
                <a:cs typeface="Arial"/>
                <a:sym typeface="Arial"/>
              </a:rPr>
              <a:t>This chart shows the price changes of crypto over the past year and a half. After it’s peak in early 2021, crypto has hovered around zero in price change since October ‘21</a:t>
            </a:r>
            <a:endParaRPr b="0" i="0" sz="2200" u="none" cap="none" strike="noStrike">
              <a:solidFill>
                <a:schemeClr val="lt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01" name="Shape 201"/>
        <p:cNvGrpSpPr/>
        <p:nvPr/>
      </p:nvGrpSpPr>
      <p:grpSpPr>
        <a:xfrm>
          <a:off x="0" y="0"/>
          <a:ext cx="0" cy="0"/>
          <a:chOff x="0" y="0"/>
          <a:chExt cx="0" cy="0"/>
        </a:xfrm>
      </p:grpSpPr>
      <p:sp>
        <p:nvSpPr>
          <p:cNvPr id="202" name="Google Shape;202;p8"/>
          <p:cNvSpPr txBox="1"/>
          <p:nvPr>
            <p:ph type="title"/>
          </p:nvPr>
        </p:nvSpPr>
        <p:spPr>
          <a:xfrm>
            <a:off x="1035069" y="196533"/>
            <a:ext cx="6756102" cy="95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3600">
                <a:latin typeface="Times New Roman"/>
                <a:ea typeface="Times New Roman"/>
                <a:cs typeface="Times New Roman"/>
                <a:sym typeface="Times New Roman"/>
              </a:rPr>
              <a:t>The New Gold Standard?</a:t>
            </a:r>
            <a:endParaRPr sz="3600">
              <a:latin typeface="Times New Roman"/>
              <a:ea typeface="Times New Roman"/>
              <a:cs typeface="Times New Roman"/>
              <a:sym typeface="Times New Roman"/>
            </a:endParaRPr>
          </a:p>
        </p:txBody>
      </p:sp>
      <p:sp>
        <p:nvSpPr>
          <p:cNvPr id="203" name="Google Shape;203;p8"/>
          <p:cNvSpPr txBox="1"/>
          <p:nvPr>
            <p:ph idx="1" type="body"/>
          </p:nvPr>
        </p:nvSpPr>
        <p:spPr>
          <a:xfrm>
            <a:off x="740171" y="1265305"/>
            <a:ext cx="3668700" cy="899672"/>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b="1" lang="en-US" u="sng"/>
              <a:t>Hypothesis:</a:t>
            </a:r>
            <a:r>
              <a:rPr lang="en-US"/>
              <a:t> Gold has lost its relevance,  and that is has been replaced by Cryptocurrency as a store of value. </a:t>
            </a:r>
            <a:endParaRPr sz="800"/>
          </a:p>
          <a:p>
            <a:pPr indent="0" lvl="0" marL="0" rtl="0" algn="l">
              <a:lnSpc>
                <a:spcPct val="115000"/>
              </a:lnSpc>
              <a:spcBef>
                <a:spcPts val="0"/>
              </a:spcBef>
              <a:spcAft>
                <a:spcPts val="0"/>
              </a:spcAft>
              <a:buSzPts val="1400"/>
              <a:buNone/>
            </a:pPr>
            <a:r>
              <a:t/>
            </a:r>
            <a:endParaRPr sz="800"/>
          </a:p>
          <a:p>
            <a:pPr indent="0" lvl="0" marL="0" rtl="0" algn="l">
              <a:lnSpc>
                <a:spcPct val="115000"/>
              </a:lnSpc>
              <a:spcBef>
                <a:spcPts val="0"/>
              </a:spcBef>
              <a:spcAft>
                <a:spcPts val="0"/>
              </a:spcAft>
              <a:buSzPts val="1400"/>
              <a:buNone/>
            </a:pPr>
            <a:r>
              <a:t/>
            </a:r>
            <a:endParaRPr sz="800"/>
          </a:p>
          <a:p>
            <a:pPr indent="-196850" lvl="0" marL="285750" rtl="0" algn="l">
              <a:lnSpc>
                <a:spcPct val="115000"/>
              </a:lnSpc>
              <a:spcBef>
                <a:spcPts val="0"/>
              </a:spcBef>
              <a:spcAft>
                <a:spcPts val="0"/>
              </a:spcAft>
              <a:buSzPts val="1400"/>
              <a:buNone/>
            </a:pPr>
            <a:r>
              <a:t/>
            </a:r>
            <a:endParaRPr sz="800"/>
          </a:p>
        </p:txBody>
      </p:sp>
      <p:sp>
        <p:nvSpPr>
          <p:cNvPr id="204" name="Google Shape;204;p8"/>
          <p:cNvSpPr/>
          <p:nvPr/>
        </p:nvSpPr>
        <p:spPr>
          <a:xfrm>
            <a:off x="8403360" y="164537"/>
            <a:ext cx="740240" cy="740947"/>
          </a:xfrm>
          <a:custGeom>
            <a:rect b="b" l="l" r="r" t="t"/>
            <a:pathLst>
              <a:path extrusionOk="0" h="33527" w="33495">
                <a:moveTo>
                  <a:pt x="0" y="0"/>
                </a:moveTo>
                <a:lnTo>
                  <a:pt x="0" y="33527"/>
                </a:lnTo>
                <a:lnTo>
                  <a:pt x="33495" y="33527"/>
                </a:lnTo>
                <a:lnTo>
                  <a:pt x="33495"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8"/>
          <p:cNvSpPr/>
          <p:nvPr/>
        </p:nvSpPr>
        <p:spPr>
          <a:xfrm>
            <a:off x="7662362" y="162084"/>
            <a:ext cx="740969" cy="740947"/>
          </a:xfrm>
          <a:custGeom>
            <a:rect b="b" l="l" r="r" t="t"/>
            <a:pathLst>
              <a:path extrusionOk="0" h="33527" w="33528">
                <a:moveTo>
                  <a:pt x="0" y="0"/>
                </a:moveTo>
                <a:lnTo>
                  <a:pt x="0" y="33527"/>
                </a:lnTo>
                <a:lnTo>
                  <a:pt x="33527" y="33527"/>
                </a:lnTo>
                <a:lnTo>
                  <a:pt x="33527"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8"/>
          <p:cNvSpPr/>
          <p:nvPr/>
        </p:nvSpPr>
        <p:spPr>
          <a:xfrm>
            <a:off x="7633954" y="162084"/>
            <a:ext cx="743798" cy="740947"/>
          </a:xfrm>
          <a:custGeom>
            <a:rect b="b" l="l" r="r" t="t"/>
            <a:pathLst>
              <a:path extrusionOk="0" h="33527" w="33656">
                <a:moveTo>
                  <a:pt x="0" y="0"/>
                </a:moveTo>
                <a:lnTo>
                  <a:pt x="0" y="33527"/>
                </a:lnTo>
                <a:lnTo>
                  <a:pt x="33656"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8"/>
          <p:cNvSpPr/>
          <p:nvPr/>
        </p:nvSpPr>
        <p:spPr>
          <a:xfrm>
            <a:off x="8563353" y="298228"/>
            <a:ext cx="130147" cy="130147"/>
          </a:xfrm>
          <a:custGeom>
            <a:rect b="b" l="l" r="r" t="t"/>
            <a:pathLst>
              <a:path extrusionOk="0" h="5889" w="5889">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8"/>
          <p:cNvSpPr/>
          <p:nvPr/>
        </p:nvSpPr>
        <p:spPr>
          <a:xfrm>
            <a:off x="8563353" y="641681"/>
            <a:ext cx="130147" cy="130147"/>
          </a:xfrm>
          <a:custGeom>
            <a:rect b="b" l="l" r="r" t="t"/>
            <a:pathLst>
              <a:path extrusionOk="0" h="5889" w="5889">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8"/>
          <p:cNvSpPr/>
          <p:nvPr/>
        </p:nvSpPr>
        <p:spPr>
          <a:xfrm>
            <a:off x="8898301" y="298228"/>
            <a:ext cx="132998" cy="130147"/>
          </a:xfrm>
          <a:custGeom>
            <a:rect b="b" l="l" r="r" t="t"/>
            <a:pathLst>
              <a:path extrusionOk="0" h="5889" w="6018">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8"/>
          <p:cNvSpPr/>
          <p:nvPr/>
        </p:nvSpPr>
        <p:spPr>
          <a:xfrm>
            <a:off x="8898301" y="641681"/>
            <a:ext cx="132998" cy="130147"/>
          </a:xfrm>
          <a:custGeom>
            <a:rect b="b" l="l" r="r" t="t"/>
            <a:pathLst>
              <a:path extrusionOk="0" h="5889" w="6018">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8"/>
          <p:cNvSpPr txBox="1"/>
          <p:nvPr/>
        </p:nvSpPr>
        <p:spPr>
          <a:xfrm>
            <a:off x="1395931" y="894002"/>
            <a:ext cx="6266921" cy="35982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accent1"/>
              </a:buClr>
              <a:buSzPts val="1400"/>
              <a:buFont typeface="Arial"/>
              <a:buNone/>
            </a:pPr>
            <a:r>
              <a:rPr b="0" i="0" lang="en-US" sz="1400" u="none" cap="none" strike="noStrike">
                <a:solidFill>
                  <a:schemeClr val="accent2"/>
                </a:solidFill>
                <a:latin typeface="Arial"/>
                <a:ea typeface="Arial"/>
                <a:cs typeface="Arial"/>
                <a:sym typeface="Arial"/>
              </a:rPr>
              <a:t>Gold’s Correlations before and after the arrival of Cryptocurrency</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chemeClr val="accent1"/>
              </a:buClr>
              <a:buSzPts val="1400"/>
              <a:buFont typeface="Arial"/>
              <a:buNone/>
            </a:pPr>
            <a:r>
              <a:t/>
            </a:r>
            <a:endParaRPr b="0" i="0" sz="1400" u="none" cap="none" strike="noStrike">
              <a:solidFill>
                <a:schemeClr val="accent2"/>
              </a:solidFill>
              <a:latin typeface="Arial"/>
              <a:ea typeface="Arial"/>
              <a:cs typeface="Arial"/>
              <a:sym typeface="Arial"/>
            </a:endParaRPr>
          </a:p>
        </p:txBody>
      </p:sp>
      <p:sp>
        <p:nvSpPr>
          <p:cNvPr id="212" name="Google Shape;212;p8"/>
          <p:cNvSpPr txBox="1"/>
          <p:nvPr/>
        </p:nvSpPr>
        <p:spPr>
          <a:xfrm>
            <a:off x="4654418" y="1169166"/>
            <a:ext cx="3668700" cy="3563469"/>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accent1"/>
              </a:buClr>
              <a:buSzPts val="1400"/>
              <a:buFont typeface="Arial"/>
              <a:buNone/>
            </a:pPr>
            <a:r>
              <a:rPr b="1" i="0" lang="en-US" sz="1400" u="sng" cap="none" strike="noStrike">
                <a:solidFill>
                  <a:schemeClr val="accent2"/>
                </a:solidFill>
                <a:latin typeface="Arial"/>
                <a:ea typeface="Arial"/>
                <a:cs typeface="Arial"/>
                <a:sym typeface="Arial"/>
              </a:rPr>
              <a:t>Summary of Calculations</a:t>
            </a:r>
            <a:endParaRPr b="0" i="0" sz="1400" u="none" cap="none" strike="noStrike">
              <a:solidFill>
                <a:schemeClr val="accent2"/>
              </a:solidFill>
              <a:latin typeface="Arial"/>
              <a:ea typeface="Arial"/>
              <a:cs typeface="Arial"/>
              <a:sym typeface="Arial"/>
            </a:endParaRPr>
          </a:p>
          <a:p>
            <a:pPr indent="0" lvl="0" marL="0" marR="0" rtl="0" algn="l">
              <a:lnSpc>
                <a:spcPct val="115000"/>
              </a:lnSpc>
              <a:spcBef>
                <a:spcPts val="0"/>
              </a:spcBef>
              <a:spcAft>
                <a:spcPts val="0"/>
              </a:spcAft>
              <a:buClr>
                <a:schemeClr val="accent1"/>
              </a:buClr>
              <a:buSzPts val="1400"/>
              <a:buFont typeface="Arial"/>
              <a:buNone/>
            </a:pPr>
            <a:r>
              <a:t/>
            </a:r>
            <a:endParaRPr b="0" i="0" sz="1400" u="none" cap="none" strike="noStrike">
              <a:solidFill>
                <a:schemeClr val="accent2"/>
              </a:solidFill>
              <a:latin typeface="Arial"/>
              <a:ea typeface="Arial"/>
              <a:cs typeface="Arial"/>
              <a:sym typeface="Arial"/>
            </a:endParaRPr>
          </a:p>
        </p:txBody>
      </p:sp>
      <p:sp>
        <p:nvSpPr>
          <p:cNvPr id="213" name="Google Shape;213;p8"/>
          <p:cNvSpPr txBox="1"/>
          <p:nvPr/>
        </p:nvSpPr>
        <p:spPr>
          <a:xfrm>
            <a:off x="735665" y="2164977"/>
            <a:ext cx="3668700" cy="2797012"/>
          </a:xfrm>
          <a:prstGeom prst="rect">
            <a:avLst/>
          </a:prstGeom>
          <a:noFill/>
          <a:ln>
            <a:noFill/>
          </a:ln>
        </p:spPr>
        <p:txBody>
          <a:bodyPr anchorCtr="0" anchor="t" bIns="91425" lIns="91425" spcFirstLastPara="1" rIns="91425" wrap="square" tIns="91425">
            <a:noAutofit/>
          </a:bodyPr>
          <a:lstStyle/>
          <a:p>
            <a:pPr indent="-171450" lvl="0" marL="171450" marR="0" rtl="0" algn="l">
              <a:lnSpc>
                <a:spcPct val="115000"/>
              </a:lnSpc>
              <a:spcBef>
                <a:spcPts val="0"/>
              </a:spcBef>
              <a:spcAft>
                <a:spcPts val="0"/>
              </a:spcAft>
              <a:buClr>
                <a:schemeClr val="dk2"/>
              </a:buClr>
              <a:buSzPts val="1400"/>
              <a:buFont typeface="Arial"/>
              <a:buChar char="•"/>
            </a:pPr>
            <a:r>
              <a:rPr b="0" i="0" lang="en-US" sz="1100" u="none" cap="none" strike="noStrike">
                <a:solidFill>
                  <a:schemeClr val="accent2"/>
                </a:solidFill>
                <a:latin typeface="Arial"/>
                <a:ea typeface="Arial"/>
                <a:cs typeface="Arial"/>
                <a:sym typeface="Arial"/>
              </a:rPr>
              <a:t>Comparison Periods Before and After Cryptocurrency became relevant</a:t>
            </a:r>
            <a:endParaRPr b="0" i="0" sz="14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400"/>
              <a:buFont typeface="Arial"/>
              <a:buChar char="•"/>
            </a:pPr>
            <a:r>
              <a:rPr b="0" i="0" lang="en-US" sz="1100" u="none" cap="none" strike="noStrike">
                <a:solidFill>
                  <a:schemeClr val="accent2"/>
                </a:solidFill>
                <a:latin typeface="Arial"/>
                <a:ea typeface="Arial"/>
                <a:cs typeface="Arial"/>
                <a:sym typeface="Arial"/>
              </a:rPr>
              <a:t>Selected economic indicators that have a strong influence on the price of Gold</a:t>
            </a:r>
            <a:endParaRPr b="0" i="0" sz="14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400"/>
              <a:buFont typeface="Arial"/>
              <a:buChar char="•"/>
            </a:pPr>
            <a:r>
              <a:rPr b="0" i="0" lang="en-US" sz="1100" u="none" cap="none" strike="noStrike">
                <a:solidFill>
                  <a:schemeClr val="accent2"/>
                </a:solidFill>
                <a:latin typeface="Arial"/>
                <a:ea typeface="Arial"/>
                <a:cs typeface="Arial"/>
                <a:sym typeface="Arial"/>
              </a:rPr>
              <a:t>Included Silver as a comparison a companion comparison point</a:t>
            </a:r>
            <a:endParaRPr b="0" i="0" sz="14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400"/>
              <a:buFont typeface="Arial"/>
              <a:buChar char="•"/>
            </a:pPr>
            <a:r>
              <a:rPr b="0" i="0" lang="en-US" sz="1100" u="none" cap="none" strike="noStrike">
                <a:solidFill>
                  <a:schemeClr val="accent2"/>
                </a:solidFill>
                <a:latin typeface="Arial"/>
                <a:ea typeface="Arial"/>
                <a:cs typeface="Arial"/>
                <a:sym typeface="Arial"/>
              </a:rPr>
              <a:t>Specifically included inflation and M2 Money Supply as cryptocurrency is designed to be deflationary</a:t>
            </a:r>
            <a:endParaRPr b="0" i="0" sz="14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400"/>
              <a:buFont typeface="Arial"/>
              <a:buChar char="•"/>
            </a:pPr>
            <a:r>
              <a:rPr b="0" i="0" lang="en-US" sz="1100" u="none" cap="none" strike="noStrike">
                <a:solidFill>
                  <a:schemeClr val="accent2"/>
                </a:solidFill>
                <a:latin typeface="Arial"/>
                <a:ea typeface="Arial"/>
                <a:cs typeface="Arial"/>
                <a:sym typeface="Arial"/>
              </a:rPr>
              <a:t>History of inflation</a:t>
            </a:r>
            <a:endParaRPr b="0" i="0" sz="1400" u="none" cap="none" strike="noStrike">
              <a:solidFill>
                <a:srgbClr val="000000"/>
              </a:solidFill>
              <a:latin typeface="Arial"/>
              <a:ea typeface="Arial"/>
              <a:cs typeface="Arial"/>
              <a:sym typeface="Arial"/>
            </a:endParaRPr>
          </a:p>
          <a:p>
            <a:pPr indent="-171450" lvl="1" marL="628650" marR="0" rtl="0" algn="l">
              <a:lnSpc>
                <a:spcPct val="115000"/>
              </a:lnSpc>
              <a:spcBef>
                <a:spcPts val="0"/>
              </a:spcBef>
              <a:spcAft>
                <a:spcPts val="0"/>
              </a:spcAft>
              <a:buClr>
                <a:schemeClr val="dk2"/>
              </a:buClr>
              <a:buSzPts val="1400"/>
              <a:buFont typeface="Arial"/>
              <a:buChar char="•"/>
            </a:pPr>
            <a:r>
              <a:rPr b="0" i="0" lang="en-US" sz="1100" u="none" cap="none" strike="noStrike">
                <a:solidFill>
                  <a:schemeClr val="accent2"/>
                </a:solidFill>
                <a:latin typeface="Arial"/>
                <a:ea typeface="Arial"/>
                <a:cs typeface="Arial"/>
                <a:sym typeface="Arial"/>
              </a:rPr>
              <a:t>Rome’s inflation was 15,000% between AD 200 and 300</a:t>
            </a:r>
            <a:endParaRPr b="0" i="0" sz="1400" u="none" cap="none" strike="noStrike">
              <a:solidFill>
                <a:srgbClr val="000000"/>
              </a:solidFill>
              <a:latin typeface="Arial"/>
              <a:ea typeface="Arial"/>
              <a:cs typeface="Arial"/>
              <a:sym typeface="Arial"/>
            </a:endParaRPr>
          </a:p>
          <a:p>
            <a:pPr indent="-171450" lvl="1" marL="628650" marR="0" rtl="0" algn="l">
              <a:lnSpc>
                <a:spcPct val="115000"/>
              </a:lnSpc>
              <a:spcBef>
                <a:spcPts val="0"/>
              </a:spcBef>
              <a:spcAft>
                <a:spcPts val="0"/>
              </a:spcAft>
              <a:buClr>
                <a:schemeClr val="dk2"/>
              </a:buClr>
              <a:buSzPts val="1400"/>
              <a:buFont typeface="Arial"/>
              <a:buChar char="•"/>
            </a:pPr>
            <a:r>
              <a:rPr b="0" i="0" lang="en-US" sz="1100" u="none" cap="none" strike="noStrike">
                <a:solidFill>
                  <a:schemeClr val="accent2"/>
                </a:solidFill>
                <a:latin typeface="Arial"/>
                <a:ea typeface="Arial"/>
                <a:cs typeface="Arial"/>
                <a:sym typeface="Arial"/>
              </a:rPr>
              <a:t>Zimbabwe Dollar</a:t>
            </a:r>
            <a:endParaRPr b="0" i="0" sz="1400" u="none" cap="none" strike="noStrike">
              <a:solidFill>
                <a:srgbClr val="000000"/>
              </a:solidFill>
              <a:latin typeface="Arial"/>
              <a:ea typeface="Arial"/>
              <a:cs typeface="Arial"/>
              <a:sym typeface="Arial"/>
            </a:endParaRPr>
          </a:p>
          <a:p>
            <a:pPr indent="-171450" lvl="1" marL="628650" marR="0" rtl="0" algn="l">
              <a:lnSpc>
                <a:spcPct val="115000"/>
              </a:lnSpc>
              <a:spcBef>
                <a:spcPts val="0"/>
              </a:spcBef>
              <a:spcAft>
                <a:spcPts val="0"/>
              </a:spcAft>
              <a:buClr>
                <a:schemeClr val="dk2"/>
              </a:buClr>
              <a:buSzPts val="1400"/>
              <a:buFont typeface="Arial"/>
              <a:buChar char="•"/>
            </a:pPr>
            <a:r>
              <a:rPr b="0" i="0" lang="en-US" sz="1100" u="none" cap="none" strike="noStrike">
                <a:solidFill>
                  <a:schemeClr val="accent2"/>
                </a:solidFill>
                <a:latin typeface="Arial"/>
                <a:ea typeface="Arial"/>
                <a:cs typeface="Arial"/>
                <a:sym typeface="Arial"/>
              </a:rPr>
              <a:t>Continental Currency 1779</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chemeClr val="accent1"/>
              </a:buClr>
              <a:buSzPts val="1400"/>
              <a:buFont typeface="Arial"/>
              <a:buNone/>
            </a:pPr>
            <a:r>
              <a:t/>
            </a:r>
            <a:endParaRPr b="0" i="0" sz="800" u="none" cap="none" strike="noStrike">
              <a:solidFill>
                <a:schemeClr val="accent2"/>
              </a:solidFill>
              <a:latin typeface="Arial"/>
              <a:ea typeface="Arial"/>
              <a:cs typeface="Arial"/>
              <a:sym typeface="Arial"/>
            </a:endParaRPr>
          </a:p>
          <a:p>
            <a:pPr indent="-196850" lvl="0" marL="285750" marR="0" rtl="0" algn="l">
              <a:lnSpc>
                <a:spcPct val="115000"/>
              </a:lnSpc>
              <a:spcBef>
                <a:spcPts val="0"/>
              </a:spcBef>
              <a:spcAft>
                <a:spcPts val="0"/>
              </a:spcAft>
              <a:buClr>
                <a:schemeClr val="accent1"/>
              </a:buClr>
              <a:buSzPts val="1400"/>
              <a:buFont typeface="Arial"/>
              <a:buNone/>
            </a:pPr>
            <a:r>
              <a:t/>
            </a:r>
            <a:endParaRPr b="0" i="0" sz="800" u="none" cap="none" strike="noStrike">
              <a:solidFill>
                <a:schemeClr val="accent2"/>
              </a:solidFill>
              <a:latin typeface="Arial"/>
              <a:ea typeface="Arial"/>
              <a:cs typeface="Arial"/>
              <a:sym typeface="Arial"/>
            </a:endParaRPr>
          </a:p>
        </p:txBody>
      </p:sp>
      <p:pic>
        <p:nvPicPr>
          <p:cNvPr id="214" name="Google Shape;214;p8"/>
          <p:cNvPicPr preferRelativeResize="0"/>
          <p:nvPr/>
        </p:nvPicPr>
        <p:blipFill rotWithShape="1">
          <a:blip r:embed="rId3">
            <a:alphaModFix/>
          </a:blip>
          <a:srcRect b="0" l="0" r="0" t="0"/>
          <a:stretch/>
        </p:blipFill>
        <p:spPr>
          <a:xfrm>
            <a:off x="4824855" y="1551952"/>
            <a:ext cx="3498263" cy="344681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18" name="Shape 218"/>
        <p:cNvGrpSpPr/>
        <p:nvPr/>
      </p:nvGrpSpPr>
      <p:grpSpPr>
        <a:xfrm>
          <a:off x="0" y="0"/>
          <a:ext cx="0" cy="0"/>
          <a:chOff x="0" y="0"/>
          <a:chExt cx="0" cy="0"/>
        </a:xfrm>
      </p:grpSpPr>
      <p:sp>
        <p:nvSpPr>
          <p:cNvPr id="219" name="Google Shape;219;p9"/>
          <p:cNvSpPr txBox="1"/>
          <p:nvPr>
            <p:ph type="title"/>
          </p:nvPr>
        </p:nvSpPr>
        <p:spPr>
          <a:xfrm>
            <a:off x="903270" y="89014"/>
            <a:ext cx="6756102" cy="95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3600">
                <a:latin typeface="Times New Roman"/>
                <a:ea typeface="Times New Roman"/>
                <a:cs typeface="Times New Roman"/>
                <a:sym typeface="Times New Roman"/>
              </a:rPr>
              <a:t>Regression Analysis</a:t>
            </a:r>
            <a:endParaRPr sz="3600">
              <a:latin typeface="Times New Roman"/>
              <a:ea typeface="Times New Roman"/>
              <a:cs typeface="Times New Roman"/>
              <a:sym typeface="Times New Roman"/>
            </a:endParaRPr>
          </a:p>
        </p:txBody>
      </p:sp>
      <p:sp>
        <p:nvSpPr>
          <p:cNvPr id="220" name="Google Shape;220;p9"/>
          <p:cNvSpPr/>
          <p:nvPr/>
        </p:nvSpPr>
        <p:spPr>
          <a:xfrm>
            <a:off x="8403360" y="164537"/>
            <a:ext cx="740240" cy="740947"/>
          </a:xfrm>
          <a:custGeom>
            <a:rect b="b" l="l" r="r" t="t"/>
            <a:pathLst>
              <a:path extrusionOk="0" h="33527" w="33495">
                <a:moveTo>
                  <a:pt x="0" y="0"/>
                </a:moveTo>
                <a:lnTo>
                  <a:pt x="0" y="33527"/>
                </a:lnTo>
                <a:lnTo>
                  <a:pt x="33495" y="33527"/>
                </a:lnTo>
                <a:lnTo>
                  <a:pt x="33495"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9"/>
          <p:cNvSpPr/>
          <p:nvPr/>
        </p:nvSpPr>
        <p:spPr>
          <a:xfrm>
            <a:off x="7662362" y="164537"/>
            <a:ext cx="740969" cy="740947"/>
          </a:xfrm>
          <a:custGeom>
            <a:rect b="b" l="l" r="r" t="t"/>
            <a:pathLst>
              <a:path extrusionOk="0" h="33527" w="33528">
                <a:moveTo>
                  <a:pt x="0" y="0"/>
                </a:moveTo>
                <a:lnTo>
                  <a:pt x="0" y="33527"/>
                </a:lnTo>
                <a:lnTo>
                  <a:pt x="33527" y="33527"/>
                </a:lnTo>
                <a:lnTo>
                  <a:pt x="33527"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9"/>
          <p:cNvSpPr/>
          <p:nvPr/>
        </p:nvSpPr>
        <p:spPr>
          <a:xfrm>
            <a:off x="7662362" y="164537"/>
            <a:ext cx="743798" cy="740947"/>
          </a:xfrm>
          <a:custGeom>
            <a:rect b="b" l="l" r="r" t="t"/>
            <a:pathLst>
              <a:path extrusionOk="0" h="33527" w="33656">
                <a:moveTo>
                  <a:pt x="0" y="0"/>
                </a:moveTo>
                <a:lnTo>
                  <a:pt x="0" y="33527"/>
                </a:lnTo>
                <a:lnTo>
                  <a:pt x="33656"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9"/>
          <p:cNvSpPr/>
          <p:nvPr/>
        </p:nvSpPr>
        <p:spPr>
          <a:xfrm>
            <a:off x="8563353" y="298228"/>
            <a:ext cx="130147" cy="130147"/>
          </a:xfrm>
          <a:custGeom>
            <a:rect b="b" l="l" r="r" t="t"/>
            <a:pathLst>
              <a:path extrusionOk="0" h="5889" w="5889">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9"/>
          <p:cNvSpPr/>
          <p:nvPr/>
        </p:nvSpPr>
        <p:spPr>
          <a:xfrm>
            <a:off x="8563353" y="641681"/>
            <a:ext cx="130147" cy="130147"/>
          </a:xfrm>
          <a:custGeom>
            <a:rect b="b" l="l" r="r" t="t"/>
            <a:pathLst>
              <a:path extrusionOk="0" h="5889" w="5889">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9"/>
          <p:cNvSpPr/>
          <p:nvPr/>
        </p:nvSpPr>
        <p:spPr>
          <a:xfrm>
            <a:off x="8898301" y="298228"/>
            <a:ext cx="132998" cy="130147"/>
          </a:xfrm>
          <a:custGeom>
            <a:rect b="b" l="l" r="r" t="t"/>
            <a:pathLst>
              <a:path extrusionOk="0" h="5889" w="6018">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9"/>
          <p:cNvSpPr/>
          <p:nvPr/>
        </p:nvSpPr>
        <p:spPr>
          <a:xfrm>
            <a:off x="8898301" y="641681"/>
            <a:ext cx="132998" cy="130147"/>
          </a:xfrm>
          <a:custGeom>
            <a:rect b="b" l="l" r="r" t="t"/>
            <a:pathLst>
              <a:path extrusionOk="0" h="5889" w="6018">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9"/>
          <p:cNvSpPr txBox="1"/>
          <p:nvPr/>
        </p:nvSpPr>
        <p:spPr>
          <a:xfrm>
            <a:off x="817972" y="905484"/>
            <a:ext cx="3504086" cy="409748"/>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accent1"/>
              </a:buClr>
              <a:buSzPts val="1400"/>
              <a:buFont typeface="Arial"/>
              <a:buNone/>
            </a:pPr>
            <a:r>
              <a:rPr b="1" i="0" lang="en-US" sz="1600" u="none" cap="none" strike="noStrike">
                <a:solidFill>
                  <a:schemeClr val="accent2"/>
                </a:solidFill>
                <a:latin typeface="Arial"/>
                <a:ea typeface="Arial"/>
                <a:cs typeface="Arial"/>
                <a:sym typeface="Arial"/>
              </a:rPr>
              <a:t>Regression Testing to Predict Price of Bitcoin</a:t>
            </a:r>
            <a:endParaRPr b="1" i="0" sz="1600" u="none" cap="none" strike="noStrike">
              <a:solidFill>
                <a:srgbClr val="000000"/>
              </a:solidFill>
              <a:latin typeface="Arial"/>
              <a:ea typeface="Arial"/>
              <a:cs typeface="Arial"/>
              <a:sym typeface="Arial"/>
            </a:endParaRPr>
          </a:p>
        </p:txBody>
      </p:sp>
      <p:sp>
        <p:nvSpPr>
          <p:cNvPr id="228" name="Google Shape;228;p9"/>
          <p:cNvSpPr txBox="1"/>
          <p:nvPr/>
        </p:nvSpPr>
        <p:spPr>
          <a:xfrm>
            <a:off x="4657747" y="771828"/>
            <a:ext cx="3668700" cy="3563469"/>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accent1"/>
              </a:buClr>
              <a:buSzPts val="1400"/>
              <a:buFont typeface="Arial"/>
              <a:buNone/>
            </a:pPr>
            <a:r>
              <a:t/>
            </a:r>
            <a:endParaRPr b="0" i="0" sz="1400" u="none" cap="none" strike="noStrike">
              <a:solidFill>
                <a:schemeClr val="accent2"/>
              </a:solidFill>
              <a:latin typeface="Arial"/>
              <a:ea typeface="Arial"/>
              <a:cs typeface="Arial"/>
              <a:sym typeface="Arial"/>
            </a:endParaRPr>
          </a:p>
          <a:p>
            <a:pPr indent="0" lvl="0" marL="0" marR="0" rtl="0" algn="l">
              <a:lnSpc>
                <a:spcPct val="115000"/>
              </a:lnSpc>
              <a:spcBef>
                <a:spcPts val="0"/>
              </a:spcBef>
              <a:spcAft>
                <a:spcPts val="0"/>
              </a:spcAft>
              <a:buClr>
                <a:schemeClr val="accent1"/>
              </a:buClr>
              <a:buSzPts val="1400"/>
              <a:buFont typeface="Arial"/>
              <a:buNone/>
            </a:pPr>
            <a:r>
              <a:t/>
            </a:r>
            <a:endParaRPr b="0" i="0" sz="1400" u="none" cap="none" strike="noStrike">
              <a:solidFill>
                <a:schemeClr val="accent2"/>
              </a:solidFill>
              <a:latin typeface="Arial"/>
              <a:ea typeface="Arial"/>
              <a:cs typeface="Arial"/>
              <a:sym typeface="Arial"/>
            </a:endParaRPr>
          </a:p>
        </p:txBody>
      </p:sp>
      <p:sp>
        <p:nvSpPr>
          <p:cNvPr id="229" name="Google Shape;229;p9"/>
          <p:cNvSpPr txBox="1"/>
          <p:nvPr/>
        </p:nvSpPr>
        <p:spPr>
          <a:xfrm>
            <a:off x="735665" y="1783660"/>
            <a:ext cx="3668700" cy="2685405"/>
          </a:xfrm>
          <a:prstGeom prst="rect">
            <a:avLst/>
          </a:prstGeom>
          <a:noFill/>
          <a:ln>
            <a:noFill/>
          </a:ln>
        </p:spPr>
        <p:txBody>
          <a:bodyPr anchorCtr="0" anchor="t" bIns="91425" lIns="91425" spcFirstLastPara="1" rIns="91425" wrap="square" tIns="91425">
            <a:noAutofit/>
          </a:bodyPr>
          <a:lstStyle/>
          <a:p>
            <a:pPr indent="-171450" lvl="0" marL="171450" marR="0" rtl="0" algn="l">
              <a:lnSpc>
                <a:spcPct val="115000"/>
              </a:lnSpc>
              <a:spcBef>
                <a:spcPts val="0"/>
              </a:spcBef>
              <a:spcAft>
                <a:spcPts val="0"/>
              </a:spcAft>
              <a:buClr>
                <a:schemeClr val="dk2"/>
              </a:buClr>
              <a:buSzPts val="1400"/>
              <a:buFont typeface="Arial"/>
              <a:buChar char="•"/>
            </a:pPr>
            <a:r>
              <a:rPr b="0" i="0" lang="en-US" sz="1400" u="none" cap="none" strike="noStrike">
                <a:solidFill>
                  <a:schemeClr val="accent2"/>
                </a:solidFill>
                <a:latin typeface="Arial"/>
                <a:ea typeface="Arial"/>
                <a:cs typeface="Arial"/>
                <a:sym typeface="Arial"/>
              </a:rPr>
              <a:t>Selected variables that are macro economic related, and not stock related</a:t>
            </a:r>
            <a:endParaRPr b="0" i="0" sz="18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400"/>
              <a:buFont typeface="Arial"/>
              <a:buChar char="•"/>
            </a:pPr>
            <a:r>
              <a:rPr b="0" i="0" lang="en-US" sz="1400" u="none" cap="none" strike="noStrike">
                <a:solidFill>
                  <a:schemeClr val="accent2"/>
                </a:solidFill>
                <a:latin typeface="Arial"/>
                <a:ea typeface="Arial"/>
                <a:cs typeface="Arial"/>
                <a:sym typeface="Arial"/>
              </a:rPr>
              <a:t>Model 2 had the best predictive results</a:t>
            </a:r>
            <a:endParaRPr b="0" i="0" sz="18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400"/>
              <a:buFont typeface="Arial"/>
              <a:buChar char="•"/>
            </a:pPr>
            <a:r>
              <a:rPr b="0" i="0" lang="en-US" sz="1400" u="none" cap="none" strike="noStrike">
                <a:solidFill>
                  <a:schemeClr val="accent2"/>
                </a:solidFill>
                <a:latin typeface="Arial"/>
                <a:ea typeface="Arial"/>
                <a:cs typeface="Arial"/>
                <a:sym typeface="Arial"/>
              </a:rPr>
              <a:t>Model 2 contained economic variables, and excluded investment options (Gold and Crude)</a:t>
            </a:r>
            <a:endParaRPr b="0" i="0" sz="18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400"/>
              <a:buFont typeface="Arial"/>
              <a:buChar char="•"/>
            </a:pPr>
            <a:r>
              <a:rPr b="0" i="0" lang="en-US" sz="1400" u="none" cap="none" strike="noStrike">
                <a:solidFill>
                  <a:schemeClr val="accent2"/>
                </a:solidFill>
                <a:latin typeface="Arial"/>
                <a:ea typeface="Arial"/>
                <a:cs typeface="Arial"/>
                <a:sym typeface="Arial"/>
              </a:rPr>
              <a:t>P-values were reasonable, but several were higher than we would like.</a:t>
            </a:r>
            <a:endParaRPr b="0" i="0" sz="18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400"/>
              <a:buFont typeface="Arial"/>
              <a:buChar char="•"/>
            </a:pPr>
            <a:r>
              <a:rPr b="0" i="0" lang="en-US" sz="1400" u="none" cap="none" strike="noStrike">
                <a:solidFill>
                  <a:schemeClr val="accent2"/>
                </a:solidFill>
                <a:latin typeface="Arial"/>
                <a:ea typeface="Arial"/>
                <a:cs typeface="Arial"/>
                <a:sym typeface="Arial"/>
              </a:rPr>
              <a:t>Intercept is negative</a:t>
            </a:r>
            <a:endParaRPr b="0" i="0" sz="1000" u="none" cap="none" strike="noStrike">
              <a:solidFill>
                <a:schemeClr val="accent2"/>
              </a:solidFill>
              <a:latin typeface="Arial"/>
              <a:ea typeface="Arial"/>
              <a:cs typeface="Arial"/>
              <a:sym typeface="Arial"/>
            </a:endParaRPr>
          </a:p>
        </p:txBody>
      </p:sp>
      <p:pic>
        <p:nvPicPr>
          <p:cNvPr id="230" name="Google Shape;230;p9"/>
          <p:cNvPicPr preferRelativeResize="0"/>
          <p:nvPr/>
        </p:nvPicPr>
        <p:blipFill rotWithShape="1">
          <a:blip r:embed="rId3">
            <a:alphaModFix/>
          </a:blip>
          <a:srcRect b="0" l="0" r="0" t="0"/>
          <a:stretch/>
        </p:blipFill>
        <p:spPr>
          <a:xfrm>
            <a:off x="4349450" y="905484"/>
            <a:ext cx="4285293" cy="388571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34" name="Shape 234"/>
        <p:cNvGrpSpPr/>
        <p:nvPr/>
      </p:nvGrpSpPr>
      <p:grpSpPr>
        <a:xfrm>
          <a:off x="0" y="0"/>
          <a:ext cx="0" cy="0"/>
          <a:chOff x="0" y="0"/>
          <a:chExt cx="0" cy="0"/>
        </a:xfrm>
      </p:grpSpPr>
      <p:sp>
        <p:nvSpPr>
          <p:cNvPr id="235" name="Google Shape;235;p10"/>
          <p:cNvSpPr txBox="1"/>
          <p:nvPr>
            <p:ph type="title"/>
          </p:nvPr>
        </p:nvSpPr>
        <p:spPr>
          <a:xfrm>
            <a:off x="827664" y="31532"/>
            <a:ext cx="6756102" cy="95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3600">
                <a:latin typeface="Times New Roman"/>
                <a:ea typeface="Times New Roman"/>
                <a:cs typeface="Times New Roman"/>
                <a:sym typeface="Times New Roman"/>
              </a:rPr>
              <a:t>2023 Bitcoin Price Outlook</a:t>
            </a:r>
            <a:endParaRPr sz="3600">
              <a:latin typeface="Times New Roman"/>
              <a:ea typeface="Times New Roman"/>
              <a:cs typeface="Times New Roman"/>
              <a:sym typeface="Times New Roman"/>
            </a:endParaRPr>
          </a:p>
        </p:txBody>
      </p:sp>
      <p:sp>
        <p:nvSpPr>
          <p:cNvPr id="236" name="Google Shape;236;p10"/>
          <p:cNvSpPr/>
          <p:nvPr/>
        </p:nvSpPr>
        <p:spPr>
          <a:xfrm>
            <a:off x="8403360" y="164537"/>
            <a:ext cx="740240" cy="740947"/>
          </a:xfrm>
          <a:custGeom>
            <a:rect b="b" l="l" r="r" t="t"/>
            <a:pathLst>
              <a:path extrusionOk="0" h="33527" w="33495">
                <a:moveTo>
                  <a:pt x="0" y="0"/>
                </a:moveTo>
                <a:lnTo>
                  <a:pt x="0" y="33527"/>
                </a:lnTo>
                <a:lnTo>
                  <a:pt x="33495" y="33527"/>
                </a:lnTo>
                <a:lnTo>
                  <a:pt x="33495"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10"/>
          <p:cNvSpPr/>
          <p:nvPr/>
        </p:nvSpPr>
        <p:spPr>
          <a:xfrm>
            <a:off x="7662362" y="164537"/>
            <a:ext cx="740969" cy="740947"/>
          </a:xfrm>
          <a:custGeom>
            <a:rect b="b" l="l" r="r" t="t"/>
            <a:pathLst>
              <a:path extrusionOk="0" h="33527" w="33528">
                <a:moveTo>
                  <a:pt x="0" y="0"/>
                </a:moveTo>
                <a:lnTo>
                  <a:pt x="0" y="33527"/>
                </a:lnTo>
                <a:lnTo>
                  <a:pt x="33527" y="33527"/>
                </a:lnTo>
                <a:lnTo>
                  <a:pt x="33527"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0"/>
          <p:cNvSpPr/>
          <p:nvPr/>
        </p:nvSpPr>
        <p:spPr>
          <a:xfrm>
            <a:off x="7662362" y="164537"/>
            <a:ext cx="743798" cy="740947"/>
          </a:xfrm>
          <a:custGeom>
            <a:rect b="b" l="l" r="r" t="t"/>
            <a:pathLst>
              <a:path extrusionOk="0" h="33527" w="33656">
                <a:moveTo>
                  <a:pt x="0" y="0"/>
                </a:moveTo>
                <a:lnTo>
                  <a:pt x="0" y="33527"/>
                </a:lnTo>
                <a:lnTo>
                  <a:pt x="33656"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10"/>
          <p:cNvSpPr/>
          <p:nvPr/>
        </p:nvSpPr>
        <p:spPr>
          <a:xfrm>
            <a:off x="8563353" y="298228"/>
            <a:ext cx="130147" cy="130147"/>
          </a:xfrm>
          <a:custGeom>
            <a:rect b="b" l="l" r="r" t="t"/>
            <a:pathLst>
              <a:path extrusionOk="0" h="5889" w="5889">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10"/>
          <p:cNvSpPr/>
          <p:nvPr/>
        </p:nvSpPr>
        <p:spPr>
          <a:xfrm>
            <a:off x="8563353" y="641681"/>
            <a:ext cx="130147" cy="130147"/>
          </a:xfrm>
          <a:custGeom>
            <a:rect b="b" l="l" r="r" t="t"/>
            <a:pathLst>
              <a:path extrusionOk="0" h="5889" w="5889">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10"/>
          <p:cNvSpPr/>
          <p:nvPr/>
        </p:nvSpPr>
        <p:spPr>
          <a:xfrm>
            <a:off x="8898301" y="298228"/>
            <a:ext cx="132998" cy="130147"/>
          </a:xfrm>
          <a:custGeom>
            <a:rect b="b" l="l" r="r" t="t"/>
            <a:pathLst>
              <a:path extrusionOk="0" h="5889" w="6018">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0"/>
          <p:cNvSpPr/>
          <p:nvPr/>
        </p:nvSpPr>
        <p:spPr>
          <a:xfrm>
            <a:off x="8898301" y="641681"/>
            <a:ext cx="132998" cy="130147"/>
          </a:xfrm>
          <a:custGeom>
            <a:rect b="b" l="l" r="r" t="t"/>
            <a:pathLst>
              <a:path extrusionOk="0" h="5889" w="6018">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3" name="Google Shape;243;p10"/>
          <p:cNvPicPr preferRelativeResize="0"/>
          <p:nvPr/>
        </p:nvPicPr>
        <p:blipFill rotWithShape="1">
          <a:blip r:embed="rId3">
            <a:alphaModFix/>
          </a:blip>
          <a:srcRect b="0" l="0" r="0" t="0"/>
          <a:stretch/>
        </p:blipFill>
        <p:spPr>
          <a:xfrm>
            <a:off x="918550" y="873953"/>
            <a:ext cx="7404225" cy="423801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47" name="Shape 247"/>
        <p:cNvGrpSpPr/>
        <p:nvPr/>
      </p:nvGrpSpPr>
      <p:grpSpPr>
        <a:xfrm>
          <a:off x="0" y="0"/>
          <a:ext cx="0" cy="0"/>
          <a:chOff x="0" y="0"/>
          <a:chExt cx="0" cy="0"/>
        </a:xfrm>
      </p:grpSpPr>
      <p:sp>
        <p:nvSpPr>
          <p:cNvPr id="248" name="Google Shape;248;g1b54c329cb1_2_0"/>
          <p:cNvSpPr txBox="1"/>
          <p:nvPr>
            <p:ph type="title"/>
          </p:nvPr>
        </p:nvSpPr>
        <p:spPr>
          <a:xfrm>
            <a:off x="886995" y="477750"/>
            <a:ext cx="7877100" cy="780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US" sz="3200">
                <a:latin typeface="Times New Roman"/>
                <a:ea typeface="Times New Roman"/>
                <a:cs typeface="Times New Roman"/>
                <a:sym typeface="Times New Roman"/>
              </a:rPr>
              <a:t>Conclusion and Suggestions for Audience</a:t>
            </a:r>
            <a:endParaRPr sz="3200">
              <a:latin typeface="Times New Roman"/>
              <a:ea typeface="Times New Roman"/>
              <a:cs typeface="Times New Roman"/>
              <a:sym typeface="Times New Roman"/>
            </a:endParaRPr>
          </a:p>
        </p:txBody>
      </p:sp>
      <p:sp>
        <p:nvSpPr>
          <p:cNvPr id="249" name="Google Shape;249;g1b54c329cb1_2_0"/>
          <p:cNvSpPr txBox="1"/>
          <p:nvPr>
            <p:ph idx="1" type="body"/>
          </p:nvPr>
        </p:nvSpPr>
        <p:spPr>
          <a:xfrm>
            <a:off x="655175" y="1400318"/>
            <a:ext cx="7513200" cy="26262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1200"/>
              </a:spcBef>
              <a:spcAft>
                <a:spcPts val="0"/>
              </a:spcAft>
              <a:buClr>
                <a:schemeClr val="accent6"/>
              </a:buClr>
              <a:buSzPts val="1700"/>
              <a:buChar char="●"/>
            </a:pPr>
            <a:r>
              <a:rPr lang="en-US" sz="1700">
                <a:solidFill>
                  <a:schemeClr val="accent6"/>
                </a:solidFill>
              </a:rPr>
              <a:t>Cryptocurrency will be a sound investment option as a way of diversifying a portfolio that contains stocks, metals, or other coins. </a:t>
            </a:r>
            <a:endParaRPr sz="1700">
              <a:solidFill>
                <a:schemeClr val="accent6"/>
              </a:solidFill>
            </a:endParaRPr>
          </a:p>
          <a:p>
            <a:pPr indent="-336550" lvl="0" marL="457200" rtl="0" algn="l">
              <a:lnSpc>
                <a:spcPct val="115000"/>
              </a:lnSpc>
              <a:spcBef>
                <a:spcPts val="0"/>
              </a:spcBef>
              <a:spcAft>
                <a:spcPts val="0"/>
              </a:spcAft>
              <a:buSzPts val="1700"/>
              <a:buChar char="●"/>
            </a:pPr>
            <a:r>
              <a:rPr lang="en-US" sz="1700"/>
              <a:t>From an investing perspective, limit your exposure </a:t>
            </a:r>
            <a:endParaRPr sz="1700"/>
          </a:p>
          <a:p>
            <a:pPr indent="-336550" lvl="0" marL="457200" rtl="0" algn="l">
              <a:lnSpc>
                <a:spcPct val="115000"/>
              </a:lnSpc>
              <a:spcBef>
                <a:spcPts val="0"/>
              </a:spcBef>
              <a:spcAft>
                <a:spcPts val="0"/>
              </a:spcAft>
              <a:buSzPts val="1700"/>
              <a:buChar char="●"/>
            </a:pPr>
            <a:r>
              <a:rPr lang="en-US" sz="1700"/>
              <a:t>For cyclical investing, look at trends in the materials industry sector</a:t>
            </a:r>
            <a:endParaRPr sz="1700"/>
          </a:p>
          <a:p>
            <a:pPr indent="-336550" lvl="0" marL="457200" rtl="0" algn="l">
              <a:lnSpc>
                <a:spcPct val="115000"/>
              </a:lnSpc>
              <a:spcBef>
                <a:spcPts val="0"/>
              </a:spcBef>
              <a:spcAft>
                <a:spcPts val="0"/>
              </a:spcAft>
              <a:buSzPts val="1700"/>
              <a:buChar char="●"/>
            </a:pPr>
            <a:r>
              <a:rPr lang="en-US" sz="1700"/>
              <a:t>Like Gold, cryptocurrencies have become a viable asset to protect against inflation</a:t>
            </a:r>
            <a:endParaRPr sz="1700"/>
          </a:p>
          <a:p>
            <a:pPr indent="-336550" lvl="0" marL="457200" rtl="0" algn="l">
              <a:lnSpc>
                <a:spcPct val="115000"/>
              </a:lnSpc>
              <a:spcBef>
                <a:spcPts val="0"/>
              </a:spcBef>
              <a:spcAft>
                <a:spcPts val="0"/>
              </a:spcAft>
              <a:buSzPts val="1700"/>
              <a:buChar char="●"/>
            </a:pPr>
            <a:r>
              <a:rPr lang="en-US" sz="1700"/>
              <a:t>Look for additional educational resources on the Cryptocurrency Market</a:t>
            </a:r>
            <a:endParaRPr sz="1700"/>
          </a:p>
          <a:p>
            <a:pPr indent="0" lvl="0" marL="0" rtl="0" algn="l">
              <a:lnSpc>
                <a:spcPct val="115000"/>
              </a:lnSpc>
              <a:spcBef>
                <a:spcPts val="0"/>
              </a:spcBef>
              <a:spcAft>
                <a:spcPts val="0"/>
              </a:spcAft>
              <a:buSzPts val="14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53" name="Shape 253"/>
        <p:cNvGrpSpPr/>
        <p:nvPr/>
      </p:nvGrpSpPr>
      <p:grpSpPr>
        <a:xfrm>
          <a:off x="0" y="0"/>
          <a:ext cx="0" cy="0"/>
          <a:chOff x="0" y="0"/>
          <a:chExt cx="0" cy="0"/>
        </a:xfrm>
      </p:grpSpPr>
      <p:sp>
        <p:nvSpPr>
          <p:cNvPr id="254" name="Google Shape;254;p11"/>
          <p:cNvSpPr txBox="1"/>
          <p:nvPr>
            <p:ph idx="1" type="subTitle"/>
          </p:nvPr>
        </p:nvSpPr>
        <p:spPr>
          <a:xfrm>
            <a:off x="2643600" y="1781606"/>
            <a:ext cx="3856800" cy="440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400"/>
              <a:buNone/>
            </a:pPr>
            <a:r>
              <a:rPr lang="en-US" sz="2200"/>
              <a:t>Do you have any questions?</a:t>
            </a:r>
            <a:endParaRPr sz="2200"/>
          </a:p>
        </p:txBody>
      </p:sp>
      <p:sp>
        <p:nvSpPr>
          <p:cNvPr id="255" name="Google Shape;255;p11"/>
          <p:cNvSpPr txBox="1"/>
          <p:nvPr>
            <p:ph type="title"/>
          </p:nvPr>
        </p:nvSpPr>
        <p:spPr>
          <a:xfrm>
            <a:off x="802224" y="394778"/>
            <a:ext cx="7539552" cy="1189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b="0" lang="en-US">
                <a:latin typeface="Times New Roman"/>
                <a:ea typeface="Times New Roman"/>
                <a:cs typeface="Times New Roman"/>
                <a:sym typeface="Times New Roman"/>
              </a:rPr>
              <a:t>THANKS</a:t>
            </a:r>
            <a:endParaRPr b="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2" name="Shape 92"/>
        <p:cNvGrpSpPr/>
        <p:nvPr/>
      </p:nvGrpSpPr>
      <p:grpSpPr>
        <a:xfrm>
          <a:off x="0" y="0"/>
          <a:ext cx="0" cy="0"/>
          <a:chOff x="0" y="0"/>
          <a:chExt cx="0" cy="0"/>
        </a:xfrm>
      </p:grpSpPr>
      <p:sp>
        <p:nvSpPr>
          <p:cNvPr id="93" name="Google Shape;93;p2"/>
          <p:cNvSpPr txBox="1"/>
          <p:nvPr>
            <p:ph type="title"/>
          </p:nvPr>
        </p:nvSpPr>
        <p:spPr>
          <a:xfrm>
            <a:off x="720000" y="552919"/>
            <a:ext cx="77040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3600">
                <a:latin typeface="Times New Roman"/>
                <a:ea typeface="Times New Roman"/>
                <a:cs typeface="Times New Roman"/>
                <a:sym typeface="Times New Roman"/>
              </a:rPr>
              <a:t>Objectives</a:t>
            </a:r>
            <a:endParaRPr sz="3600">
              <a:latin typeface="Times New Roman"/>
              <a:ea typeface="Times New Roman"/>
              <a:cs typeface="Times New Roman"/>
              <a:sym typeface="Times New Roman"/>
            </a:endParaRPr>
          </a:p>
        </p:txBody>
      </p:sp>
      <p:sp>
        <p:nvSpPr>
          <p:cNvPr id="94" name="Google Shape;94;p2"/>
          <p:cNvSpPr txBox="1"/>
          <p:nvPr>
            <p:ph idx="1" type="body"/>
          </p:nvPr>
        </p:nvSpPr>
        <p:spPr>
          <a:xfrm>
            <a:off x="1043193" y="1012885"/>
            <a:ext cx="7057614" cy="3126600"/>
          </a:xfrm>
          <a:prstGeom prst="rect">
            <a:avLst/>
          </a:prstGeom>
          <a:noFill/>
          <a:ln>
            <a:noFill/>
          </a:ln>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SzPts val="1400"/>
              <a:buFont typeface="Arial"/>
              <a:buNone/>
            </a:pPr>
            <a:r>
              <a:t/>
            </a:r>
            <a:endParaRPr b="0" i="0" sz="2000" u="none" strike="noStrike">
              <a:solidFill>
                <a:srgbClr val="FAFAFA"/>
              </a:solidFill>
              <a:latin typeface="Arial"/>
              <a:ea typeface="Arial"/>
              <a:cs typeface="Arial"/>
              <a:sym typeface="Arial"/>
            </a:endParaRPr>
          </a:p>
          <a:p>
            <a:pPr indent="-317500" lvl="0" marL="457200" rtl="0" algn="l">
              <a:lnSpc>
                <a:spcPct val="115000"/>
              </a:lnSpc>
              <a:spcBef>
                <a:spcPts val="0"/>
              </a:spcBef>
              <a:spcAft>
                <a:spcPts val="0"/>
              </a:spcAft>
              <a:buSzPts val="2000"/>
              <a:buAutoNum type="arabicPeriod"/>
            </a:pPr>
            <a:r>
              <a:rPr b="0" i="0" lang="en-US" sz="2000" u="none" strike="noStrike">
                <a:solidFill>
                  <a:srgbClr val="FAFAFA"/>
                </a:solidFill>
                <a:latin typeface="Arial"/>
                <a:ea typeface="Arial"/>
                <a:cs typeface="Arial"/>
                <a:sym typeface="Arial"/>
              </a:rPr>
              <a:t>Understanding how cryptocurrency is having an impact on the world today</a:t>
            </a:r>
            <a:endParaRPr/>
          </a:p>
          <a:p>
            <a:pPr indent="-317500" lvl="0" marL="457200" rtl="0" algn="l">
              <a:lnSpc>
                <a:spcPct val="115000"/>
              </a:lnSpc>
              <a:spcBef>
                <a:spcPts val="0"/>
              </a:spcBef>
              <a:spcAft>
                <a:spcPts val="0"/>
              </a:spcAft>
              <a:buSzPts val="2000"/>
              <a:buFont typeface="Arial"/>
              <a:buAutoNum type="arabicPeriod"/>
            </a:pPr>
            <a:r>
              <a:rPr b="0" i="0" lang="en-US" sz="2000" u="none" strike="noStrike">
                <a:solidFill>
                  <a:srgbClr val="FAFAFA"/>
                </a:solidFill>
                <a:latin typeface="Arial"/>
                <a:ea typeface="Arial"/>
                <a:cs typeface="Arial"/>
                <a:sym typeface="Arial"/>
              </a:rPr>
              <a:t>Evaluating cryptocurrency as an investment</a:t>
            </a:r>
            <a:endParaRPr/>
          </a:p>
          <a:p>
            <a:pPr indent="-317500" lvl="0" marL="457200" rtl="0" algn="l">
              <a:lnSpc>
                <a:spcPct val="115000"/>
              </a:lnSpc>
              <a:spcBef>
                <a:spcPts val="0"/>
              </a:spcBef>
              <a:spcAft>
                <a:spcPts val="0"/>
              </a:spcAft>
              <a:buSzPts val="2000"/>
              <a:buFont typeface="Arial"/>
              <a:buAutoNum type="arabicPeriod"/>
            </a:pPr>
            <a:r>
              <a:rPr b="0" i="0" lang="en-US" sz="2000" u="none" strike="noStrike">
                <a:solidFill>
                  <a:srgbClr val="FAFAFA"/>
                </a:solidFill>
                <a:latin typeface="Arial"/>
                <a:ea typeface="Arial"/>
                <a:cs typeface="Arial"/>
                <a:sym typeface="Arial"/>
              </a:rPr>
              <a:t>Evaluating cryptocurrency as a hedge to inflation</a:t>
            </a:r>
            <a:endParaRPr/>
          </a:p>
          <a:p>
            <a:pPr indent="-317500" lvl="0" marL="457200" rtl="0" algn="l">
              <a:lnSpc>
                <a:spcPct val="115000"/>
              </a:lnSpc>
              <a:spcBef>
                <a:spcPts val="0"/>
              </a:spcBef>
              <a:spcAft>
                <a:spcPts val="0"/>
              </a:spcAft>
              <a:buSzPts val="2000"/>
              <a:buFont typeface="Arial"/>
              <a:buAutoNum type="arabicPeriod"/>
            </a:pPr>
            <a:r>
              <a:rPr b="0" i="0" lang="en-US" sz="2000" u="none" strike="noStrike">
                <a:solidFill>
                  <a:srgbClr val="FAFAFA"/>
                </a:solidFill>
                <a:latin typeface="Arial"/>
                <a:ea typeface="Arial"/>
                <a:cs typeface="Arial"/>
                <a:sym typeface="Arial"/>
              </a:rPr>
              <a:t>Predicting the price of Bitcoin</a:t>
            </a:r>
            <a:endParaRPr/>
          </a:p>
          <a:p>
            <a:pPr indent="-228600" lvl="0" marL="457200" rtl="0" algn="l">
              <a:lnSpc>
                <a:spcPct val="115000"/>
              </a:lnSpc>
              <a:spcBef>
                <a:spcPts val="0"/>
              </a:spcBef>
              <a:spcAft>
                <a:spcPts val="0"/>
              </a:spcAft>
              <a:buClr>
                <a:schemeClr val="lt2"/>
              </a:buClr>
              <a:buSzPts val="1100"/>
              <a:buFont typeface="Arial"/>
              <a:buNone/>
            </a:pPr>
            <a:r>
              <a:t/>
            </a:r>
            <a:endParaRPr sz="130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8" name="Shape 98"/>
        <p:cNvGrpSpPr/>
        <p:nvPr/>
      </p:nvGrpSpPr>
      <p:grpSpPr>
        <a:xfrm>
          <a:off x="0" y="0"/>
          <a:ext cx="0" cy="0"/>
          <a:chOff x="0" y="0"/>
          <a:chExt cx="0" cy="0"/>
        </a:xfrm>
      </p:grpSpPr>
      <p:sp>
        <p:nvSpPr>
          <p:cNvPr id="99" name="Google Shape;99;p21"/>
          <p:cNvSpPr txBox="1"/>
          <p:nvPr>
            <p:ph idx="1" type="body"/>
          </p:nvPr>
        </p:nvSpPr>
        <p:spPr>
          <a:xfrm>
            <a:off x="657750" y="1192100"/>
            <a:ext cx="78285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br>
              <a:rPr b="0" lang="en-US"/>
            </a:br>
            <a:r>
              <a:rPr b="0" i="0" lang="en-US" sz="2000" u="none" strike="noStrike">
                <a:solidFill>
                  <a:srgbClr val="FFFFFF"/>
                </a:solidFill>
                <a:latin typeface="Arial"/>
                <a:ea typeface="Arial"/>
                <a:cs typeface="Arial"/>
                <a:sym typeface="Arial"/>
              </a:rPr>
              <a:t>Null Hypothesis: Cryptocurrency are not correlated to traditional investment options such as stocks, gold, silver, and other commodities.</a:t>
            </a:r>
            <a:endParaRPr b="0" sz="1200"/>
          </a:p>
          <a:p>
            <a:pPr indent="0" lvl="0" marL="0" rtl="0" algn="l">
              <a:lnSpc>
                <a:spcPct val="115000"/>
              </a:lnSpc>
              <a:spcBef>
                <a:spcPts val="0"/>
              </a:spcBef>
              <a:spcAft>
                <a:spcPts val="0"/>
              </a:spcAft>
              <a:buSzPts val="1400"/>
              <a:buNone/>
            </a:pPr>
            <a:br>
              <a:rPr b="0" lang="en-US" sz="1200"/>
            </a:br>
            <a:br>
              <a:rPr b="0" lang="en-US" sz="1200"/>
            </a:br>
            <a:r>
              <a:rPr b="0" i="0" lang="en-US" sz="2000" u="none" strike="noStrike">
                <a:solidFill>
                  <a:srgbClr val="FFFFFF"/>
                </a:solidFill>
                <a:latin typeface="Arial"/>
                <a:ea typeface="Arial"/>
                <a:cs typeface="Arial"/>
                <a:sym typeface="Arial"/>
              </a:rPr>
              <a:t>Alternative Hypothesis: Cryptocurrency are correlated to traditional investment options and will be a sound investment option as a way of diversifying a portfolio that contains stocks, metals, or other coins.  </a:t>
            </a:r>
            <a:endParaRPr b="0" sz="1200"/>
          </a:p>
          <a:p>
            <a:pPr indent="0" lvl="0" marL="139700" rtl="0" algn="l">
              <a:lnSpc>
                <a:spcPct val="115000"/>
              </a:lnSpc>
              <a:spcBef>
                <a:spcPts val="0"/>
              </a:spcBef>
              <a:spcAft>
                <a:spcPts val="0"/>
              </a:spcAft>
              <a:buSzPts val="1400"/>
              <a:buNone/>
            </a:pPr>
            <a:br>
              <a:rPr lang="en-US"/>
            </a:br>
            <a:endParaRPr/>
          </a:p>
        </p:txBody>
      </p:sp>
      <p:sp>
        <p:nvSpPr>
          <p:cNvPr id="100" name="Google Shape;100;p21"/>
          <p:cNvSpPr txBox="1"/>
          <p:nvPr>
            <p:ph type="title"/>
          </p:nvPr>
        </p:nvSpPr>
        <p:spPr>
          <a:xfrm>
            <a:off x="720000" y="535000"/>
            <a:ext cx="77040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3600">
                <a:latin typeface="Times New Roman"/>
                <a:ea typeface="Times New Roman"/>
                <a:cs typeface="Times New Roman"/>
                <a:sym typeface="Times New Roman"/>
              </a:rPr>
              <a:t>Hypothesis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4" name="Shape 104"/>
        <p:cNvGrpSpPr/>
        <p:nvPr/>
      </p:nvGrpSpPr>
      <p:grpSpPr>
        <a:xfrm>
          <a:off x="0" y="0"/>
          <a:ext cx="0" cy="0"/>
          <a:chOff x="0" y="0"/>
          <a:chExt cx="0" cy="0"/>
        </a:xfrm>
      </p:grpSpPr>
      <p:sp>
        <p:nvSpPr>
          <p:cNvPr id="105" name="Google Shape;105;g1b54c329cb1_0_8"/>
          <p:cNvSpPr txBox="1"/>
          <p:nvPr>
            <p:ph idx="1" type="body"/>
          </p:nvPr>
        </p:nvSpPr>
        <p:spPr>
          <a:xfrm>
            <a:off x="657750" y="1344010"/>
            <a:ext cx="7828500" cy="3180090"/>
          </a:xfrm>
          <a:prstGeom prst="rect">
            <a:avLst/>
          </a:prstGeom>
          <a:noFill/>
          <a:ln>
            <a:noFill/>
          </a:ln>
        </p:spPr>
        <p:txBody>
          <a:bodyPr anchorCtr="0" anchor="t" bIns="91425" lIns="91425" spcFirstLastPara="1" rIns="91425" wrap="square" tIns="91425">
            <a:noAutofit/>
          </a:bodyPr>
          <a:lstStyle/>
          <a:p>
            <a:pPr indent="-374650" lvl="0" marL="457200" rtl="0" algn="l">
              <a:lnSpc>
                <a:spcPct val="115000"/>
              </a:lnSpc>
              <a:spcBef>
                <a:spcPts val="0"/>
              </a:spcBef>
              <a:spcAft>
                <a:spcPts val="0"/>
              </a:spcAft>
              <a:buSzPts val="2300"/>
              <a:buChar char="●"/>
            </a:pPr>
            <a:r>
              <a:rPr lang="en-US" sz="2000"/>
              <a:t>People interested in knowing more about cryptocurrency</a:t>
            </a:r>
            <a:endParaRPr/>
          </a:p>
          <a:p>
            <a:pPr indent="-374650" lvl="0" marL="457200" rtl="0" algn="l">
              <a:lnSpc>
                <a:spcPct val="115000"/>
              </a:lnSpc>
              <a:spcBef>
                <a:spcPts val="0"/>
              </a:spcBef>
              <a:spcAft>
                <a:spcPts val="0"/>
              </a:spcAft>
              <a:buSzPts val="2300"/>
              <a:buChar char="●"/>
            </a:pPr>
            <a:r>
              <a:rPr lang="en-US" sz="2000"/>
              <a:t>Risk willing investors </a:t>
            </a:r>
            <a:endParaRPr/>
          </a:p>
          <a:p>
            <a:pPr indent="-374650" lvl="0" marL="457200" rtl="0" algn="l">
              <a:lnSpc>
                <a:spcPct val="115000"/>
              </a:lnSpc>
              <a:spcBef>
                <a:spcPts val="0"/>
              </a:spcBef>
              <a:spcAft>
                <a:spcPts val="0"/>
              </a:spcAft>
              <a:buSzPts val="2300"/>
              <a:buChar char="●"/>
            </a:pPr>
            <a:r>
              <a:rPr lang="en-US" sz="2000"/>
              <a:t>Previous Investors in cryptocurrencies</a:t>
            </a:r>
            <a:endParaRPr/>
          </a:p>
          <a:p>
            <a:pPr indent="-374650" lvl="0" marL="457200" rtl="0" algn="l">
              <a:lnSpc>
                <a:spcPct val="115000"/>
              </a:lnSpc>
              <a:spcBef>
                <a:spcPts val="0"/>
              </a:spcBef>
              <a:spcAft>
                <a:spcPts val="0"/>
              </a:spcAft>
              <a:buSzPts val="2300"/>
              <a:buChar char="●"/>
            </a:pPr>
            <a:r>
              <a:rPr lang="en-US" sz="2000"/>
              <a:t>Investors looking to hedge against inflation</a:t>
            </a:r>
            <a:endParaRPr/>
          </a:p>
        </p:txBody>
      </p:sp>
      <p:sp>
        <p:nvSpPr>
          <p:cNvPr id="106" name="Google Shape;106;g1b54c329cb1_0_8"/>
          <p:cNvSpPr txBox="1"/>
          <p:nvPr>
            <p:ph type="title"/>
          </p:nvPr>
        </p:nvSpPr>
        <p:spPr>
          <a:xfrm>
            <a:off x="720000" y="535000"/>
            <a:ext cx="77040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3600">
                <a:latin typeface="Times New Roman"/>
                <a:ea typeface="Times New Roman"/>
                <a:cs typeface="Times New Roman"/>
                <a:sym typeface="Times New Roman"/>
              </a:rPr>
              <a:t>Target Audience</a:t>
            </a:r>
            <a:endParaRPr sz="36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0" name="Shape 110"/>
        <p:cNvGrpSpPr/>
        <p:nvPr/>
      </p:nvGrpSpPr>
      <p:grpSpPr>
        <a:xfrm>
          <a:off x="0" y="0"/>
          <a:ext cx="0" cy="0"/>
          <a:chOff x="0" y="0"/>
          <a:chExt cx="0" cy="0"/>
        </a:xfrm>
      </p:grpSpPr>
      <p:sp>
        <p:nvSpPr>
          <p:cNvPr id="111" name="Google Shape;111;p3"/>
          <p:cNvSpPr txBox="1"/>
          <p:nvPr>
            <p:ph type="title"/>
          </p:nvPr>
        </p:nvSpPr>
        <p:spPr>
          <a:xfrm>
            <a:off x="532786" y="332847"/>
            <a:ext cx="77040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3600">
                <a:latin typeface="Times New Roman"/>
                <a:ea typeface="Times New Roman"/>
                <a:cs typeface="Times New Roman"/>
                <a:sym typeface="Times New Roman"/>
              </a:rPr>
              <a:t>Data Collection</a:t>
            </a:r>
            <a:endParaRPr sz="3600">
              <a:latin typeface="Times New Roman"/>
              <a:ea typeface="Times New Roman"/>
              <a:cs typeface="Times New Roman"/>
              <a:sym typeface="Times New Roman"/>
            </a:endParaRPr>
          </a:p>
        </p:txBody>
      </p:sp>
      <p:sp>
        <p:nvSpPr>
          <p:cNvPr id="112" name="Google Shape;112;p3"/>
          <p:cNvSpPr txBox="1"/>
          <p:nvPr>
            <p:ph idx="1" type="body"/>
          </p:nvPr>
        </p:nvSpPr>
        <p:spPr>
          <a:xfrm>
            <a:off x="720000" y="1480500"/>
            <a:ext cx="2890535" cy="2358635"/>
          </a:xfrm>
          <a:prstGeom prst="rect">
            <a:avLst/>
          </a:prstGeom>
          <a:noFill/>
          <a:ln>
            <a:noFill/>
          </a:ln>
        </p:spPr>
        <p:txBody>
          <a:bodyPr anchorCtr="0" anchor="t" bIns="91425" lIns="91425" spcFirstLastPara="1" rIns="91425" wrap="square" tIns="91425">
            <a:noAutofit/>
          </a:bodyPr>
          <a:lstStyle/>
          <a:p>
            <a:pPr indent="0" lvl="0" marL="158750" rtl="0" algn="l">
              <a:lnSpc>
                <a:spcPct val="115000"/>
              </a:lnSpc>
              <a:spcBef>
                <a:spcPts val="0"/>
              </a:spcBef>
              <a:spcAft>
                <a:spcPts val="0"/>
              </a:spcAft>
              <a:buClr>
                <a:schemeClr val="lt2"/>
              </a:buClr>
              <a:buSzPts val="1100"/>
              <a:buNone/>
            </a:pPr>
            <a:r>
              <a:rPr b="1" lang="en-US" u="sng">
                <a:solidFill>
                  <a:schemeClr val="lt2"/>
                </a:solidFill>
                <a:latin typeface="Arial"/>
                <a:ea typeface="Arial"/>
                <a:cs typeface="Arial"/>
                <a:sym typeface="Arial"/>
              </a:rPr>
              <a:t>Metals</a:t>
            </a:r>
            <a:endParaRPr/>
          </a:p>
          <a:p>
            <a:pPr indent="-298450" lvl="0" marL="457200" rtl="0" algn="l">
              <a:lnSpc>
                <a:spcPct val="115000"/>
              </a:lnSpc>
              <a:spcBef>
                <a:spcPts val="0"/>
              </a:spcBef>
              <a:spcAft>
                <a:spcPts val="0"/>
              </a:spcAft>
              <a:buClr>
                <a:schemeClr val="lt2"/>
              </a:buClr>
              <a:buSzPts val="1100"/>
              <a:buFont typeface="Arial"/>
              <a:buAutoNum type="arabicPeriod"/>
            </a:pPr>
            <a:r>
              <a:rPr lang="en-US">
                <a:solidFill>
                  <a:schemeClr val="lt2"/>
                </a:solidFill>
                <a:latin typeface="Arial"/>
                <a:ea typeface="Arial"/>
                <a:cs typeface="Arial"/>
                <a:sym typeface="Arial"/>
              </a:rPr>
              <a:t>Silver</a:t>
            </a:r>
            <a:endParaRPr/>
          </a:p>
          <a:p>
            <a:pPr indent="-298450" lvl="0" marL="457200" rtl="0" algn="l">
              <a:lnSpc>
                <a:spcPct val="115000"/>
              </a:lnSpc>
              <a:spcBef>
                <a:spcPts val="0"/>
              </a:spcBef>
              <a:spcAft>
                <a:spcPts val="0"/>
              </a:spcAft>
              <a:buClr>
                <a:schemeClr val="lt2"/>
              </a:buClr>
              <a:buSzPts val="1100"/>
              <a:buFont typeface="Arial"/>
              <a:buAutoNum type="arabicPeriod"/>
            </a:pPr>
            <a:r>
              <a:rPr lang="en-US">
                <a:solidFill>
                  <a:schemeClr val="lt2"/>
                </a:solidFill>
              </a:rPr>
              <a:t>Gold</a:t>
            </a:r>
            <a:endParaRPr/>
          </a:p>
          <a:p>
            <a:pPr indent="0" lvl="0" marL="158750" rtl="0" algn="l">
              <a:lnSpc>
                <a:spcPct val="115000"/>
              </a:lnSpc>
              <a:spcBef>
                <a:spcPts val="0"/>
              </a:spcBef>
              <a:spcAft>
                <a:spcPts val="0"/>
              </a:spcAft>
              <a:buClr>
                <a:schemeClr val="lt2"/>
              </a:buClr>
              <a:buSzPts val="1100"/>
              <a:buNone/>
            </a:pPr>
            <a:r>
              <a:rPr b="1" lang="en-US" u="sng">
                <a:solidFill>
                  <a:schemeClr val="lt2"/>
                </a:solidFill>
                <a:latin typeface="Arial"/>
                <a:ea typeface="Arial"/>
                <a:cs typeface="Arial"/>
                <a:sym typeface="Arial"/>
              </a:rPr>
              <a:t>Indices</a:t>
            </a:r>
            <a:endParaRPr/>
          </a:p>
          <a:p>
            <a:pPr indent="-298450" lvl="0" marL="457200" rtl="0" algn="l">
              <a:lnSpc>
                <a:spcPct val="115000"/>
              </a:lnSpc>
              <a:spcBef>
                <a:spcPts val="0"/>
              </a:spcBef>
              <a:spcAft>
                <a:spcPts val="0"/>
              </a:spcAft>
              <a:buClr>
                <a:schemeClr val="lt2"/>
              </a:buClr>
              <a:buSzPts val="1100"/>
              <a:buFont typeface="Arial"/>
              <a:buAutoNum type="arabicPeriod"/>
            </a:pPr>
            <a:r>
              <a:rPr lang="en-US">
                <a:solidFill>
                  <a:schemeClr val="lt2"/>
                </a:solidFill>
                <a:latin typeface="Arial"/>
                <a:ea typeface="Arial"/>
                <a:cs typeface="Arial"/>
                <a:sym typeface="Arial"/>
              </a:rPr>
              <a:t>S&amp;P 500</a:t>
            </a:r>
            <a:endParaRPr/>
          </a:p>
          <a:p>
            <a:pPr indent="-298450" lvl="0" marL="457200" rtl="0" algn="l">
              <a:lnSpc>
                <a:spcPct val="115000"/>
              </a:lnSpc>
              <a:spcBef>
                <a:spcPts val="0"/>
              </a:spcBef>
              <a:spcAft>
                <a:spcPts val="0"/>
              </a:spcAft>
              <a:buClr>
                <a:schemeClr val="lt2"/>
              </a:buClr>
              <a:buSzPts val="1100"/>
              <a:buFont typeface="Arial"/>
              <a:buAutoNum type="arabicPeriod"/>
            </a:pPr>
            <a:r>
              <a:rPr lang="en-US">
                <a:solidFill>
                  <a:schemeClr val="lt2"/>
                </a:solidFill>
              </a:rPr>
              <a:t>Russell 3000</a:t>
            </a:r>
            <a:endParaRPr/>
          </a:p>
          <a:p>
            <a:pPr indent="0" lvl="0" marL="158750" rtl="0" algn="l">
              <a:lnSpc>
                <a:spcPct val="115000"/>
              </a:lnSpc>
              <a:spcBef>
                <a:spcPts val="0"/>
              </a:spcBef>
              <a:spcAft>
                <a:spcPts val="0"/>
              </a:spcAft>
              <a:buClr>
                <a:schemeClr val="lt2"/>
              </a:buClr>
              <a:buSzPts val="1100"/>
              <a:buNone/>
            </a:pPr>
            <a:r>
              <a:rPr b="1" lang="en-US" u="sng">
                <a:solidFill>
                  <a:schemeClr val="lt2"/>
                </a:solidFill>
                <a:latin typeface="Arial"/>
                <a:ea typeface="Arial"/>
                <a:cs typeface="Arial"/>
                <a:sym typeface="Arial"/>
              </a:rPr>
              <a:t>FX Currency Exchanges</a:t>
            </a:r>
            <a:endParaRPr/>
          </a:p>
          <a:p>
            <a:pPr indent="-298450" lvl="0" marL="457200" rtl="0" algn="l">
              <a:lnSpc>
                <a:spcPct val="115000"/>
              </a:lnSpc>
              <a:spcBef>
                <a:spcPts val="0"/>
              </a:spcBef>
              <a:spcAft>
                <a:spcPts val="0"/>
              </a:spcAft>
              <a:buClr>
                <a:schemeClr val="lt2"/>
              </a:buClr>
              <a:buSzPts val="1100"/>
              <a:buFont typeface="Arial"/>
              <a:buAutoNum type="arabicPeriod"/>
            </a:pPr>
            <a:r>
              <a:rPr lang="en-US">
                <a:solidFill>
                  <a:schemeClr val="lt2"/>
                </a:solidFill>
                <a:latin typeface="Arial"/>
                <a:ea typeface="Arial"/>
                <a:cs typeface="Arial"/>
                <a:sym typeface="Arial"/>
              </a:rPr>
              <a:t>EURUSD=X</a:t>
            </a:r>
            <a:endParaRPr/>
          </a:p>
          <a:p>
            <a:pPr indent="0" lvl="0" marL="158750" rtl="0" algn="l">
              <a:lnSpc>
                <a:spcPct val="115000"/>
              </a:lnSpc>
              <a:spcBef>
                <a:spcPts val="0"/>
              </a:spcBef>
              <a:spcAft>
                <a:spcPts val="0"/>
              </a:spcAft>
              <a:buClr>
                <a:schemeClr val="lt2"/>
              </a:buClr>
              <a:buSzPts val="1100"/>
              <a:buNone/>
            </a:pPr>
            <a:r>
              <a:rPr b="1" lang="en-US" u="sng">
                <a:solidFill>
                  <a:schemeClr val="lt2"/>
                </a:solidFill>
              </a:rPr>
              <a:t>Commodities</a:t>
            </a:r>
            <a:endParaRPr b="1" u="sng">
              <a:solidFill>
                <a:schemeClr val="lt2"/>
              </a:solidFill>
              <a:latin typeface="Arial"/>
              <a:ea typeface="Arial"/>
              <a:cs typeface="Arial"/>
              <a:sym typeface="Arial"/>
            </a:endParaRPr>
          </a:p>
          <a:p>
            <a:pPr indent="-298450" lvl="0" marL="457200" rtl="0" algn="l">
              <a:lnSpc>
                <a:spcPct val="115000"/>
              </a:lnSpc>
              <a:spcBef>
                <a:spcPts val="0"/>
              </a:spcBef>
              <a:spcAft>
                <a:spcPts val="0"/>
              </a:spcAft>
              <a:buClr>
                <a:schemeClr val="lt2"/>
              </a:buClr>
              <a:buSzPts val="1100"/>
              <a:buFont typeface="Arial"/>
              <a:buAutoNum type="arabicPeriod"/>
            </a:pPr>
            <a:r>
              <a:rPr lang="en-US">
                <a:solidFill>
                  <a:schemeClr val="lt2"/>
                </a:solidFill>
              </a:rPr>
              <a:t>Crude</a:t>
            </a:r>
            <a:endParaRPr/>
          </a:p>
          <a:p>
            <a:pPr indent="-298450" lvl="0" marL="457200" rtl="0" algn="l">
              <a:lnSpc>
                <a:spcPct val="115000"/>
              </a:lnSpc>
              <a:spcBef>
                <a:spcPts val="0"/>
              </a:spcBef>
              <a:spcAft>
                <a:spcPts val="0"/>
              </a:spcAft>
              <a:buClr>
                <a:schemeClr val="lt2"/>
              </a:buClr>
              <a:buSzPts val="1100"/>
              <a:buFont typeface="Arial"/>
              <a:buAutoNum type="arabicPeriod"/>
            </a:pPr>
            <a:r>
              <a:rPr lang="en-US">
                <a:solidFill>
                  <a:schemeClr val="lt2"/>
                </a:solidFill>
              </a:rPr>
              <a:t>Wheat</a:t>
            </a:r>
            <a:endParaRPr sz="1200">
              <a:latin typeface="Arial"/>
              <a:ea typeface="Arial"/>
              <a:cs typeface="Arial"/>
              <a:sym typeface="Arial"/>
            </a:endParaRPr>
          </a:p>
        </p:txBody>
      </p:sp>
      <p:sp>
        <p:nvSpPr>
          <p:cNvPr id="113" name="Google Shape;113;p3"/>
          <p:cNvSpPr txBox="1"/>
          <p:nvPr/>
        </p:nvSpPr>
        <p:spPr>
          <a:xfrm>
            <a:off x="2830901" y="1480500"/>
            <a:ext cx="2890535" cy="2182501"/>
          </a:xfrm>
          <a:prstGeom prst="rect">
            <a:avLst/>
          </a:prstGeom>
          <a:noFill/>
          <a:ln>
            <a:noFill/>
          </a:ln>
        </p:spPr>
        <p:txBody>
          <a:bodyPr anchorCtr="0" anchor="t" bIns="91425" lIns="91425" spcFirstLastPara="1" rIns="91425" wrap="square" tIns="91425">
            <a:noAutofit/>
          </a:bodyPr>
          <a:lstStyle/>
          <a:p>
            <a:pPr indent="0" lvl="0" marL="158750" marR="0" rtl="0" algn="l">
              <a:lnSpc>
                <a:spcPct val="115000"/>
              </a:lnSpc>
              <a:spcBef>
                <a:spcPts val="0"/>
              </a:spcBef>
              <a:spcAft>
                <a:spcPts val="0"/>
              </a:spcAft>
              <a:buClr>
                <a:schemeClr val="lt2"/>
              </a:buClr>
              <a:buSzPts val="1100"/>
              <a:buFont typeface="Arial"/>
              <a:buNone/>
            </a:pPr>
            <a:r>
              <a:rPr b="1" i="0" lang="en-US" sz="1100" u="sng" cap="none" strike="noStrike">
                <a:solidFill>
                  <a:schemeClr val="lt2"/>
                </a:solidFill>
                <a:latin typeface="Arial"/>
                <a:ea typeface="Arial"/>
                <a:cs typeface="Arial"/>
                <a:sym typeface="Arial"/>
              </a:rPr>
              <a:t>Cryptocurrencies</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ETH</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BTC</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SOL</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AVAX</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ADA</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DOT</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DOGE</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SHIB</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UNISWAP</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chemeClr val="accent1"/>
              </a:buClr>
              <a:buSzPts val="1400"/>
              <a:buFont typeface="Arial"/>
              <a:buNone/>
            </a:pPr>
            <a:r>
              <a:t/>
            </a:r>
            <a:endParaRPr b="0" i="0" sz="1100" u="none" cap="none" strike="noStrike">
              <a:solidFill>
                <a:schemeClr val="accent2"/>
              </a:solidFill>
              <a:latin typeface="Arial"/>
              <a:ea typeface="Arial"/>
              <a:cs typeface="Arial"/>
              <a:sym typeface="Arial"/>
            </a:endParaRPr>
          </a:p>
        </p:txBody>
      </p:sp>
      <p:sp>
        <p:nvSpPr>
          <p:cNvPr id="114" name="Google Shape;114;p3"/>
          <p:cNvSpPr txBox="1"/>
          <p:nvPr/>
        </p:nvSpPr>
        <p:spPr>
          <a:xfrm>
            <a:off x="720000" y="1172723"/>
            <a:ext cx="3664786"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accent6"/>
                </a:solidFill>
                <a:latin typeface="Arial"/>
                <a:ea typeface="Arial"/>
                <a:cs typeface="Arial"/>
                <a:sym typeface="Arial"/>
              </a:rPr>
              <a:t>Daily Data for 5 years (1/1/2017 – 9/1/2022)</a:t>
            </a:r>
            <a:endParaRPr b="0" i="0" sz="1400" u="none" cap="none" strike="noStrike">
              <a:solidFill>
                <a:srgbClr val="000000"/>
              </a:solidFill>
              <a:latin typeface="Arial"/>
              <a:ea typeface="Arial"/>
              <a:cs typeface="Arial"/>
              <a:sym typeface="Arial"/>
            </a:endParaRPr>
          </a:p>
        </p:txBody>
      </p:sp>
      <p:sp>
        <p:nvSpPr>
          <p:cNvPr id="115" name="Google Shape;115;p3"/>
          <p:cNvSpPr txBox="1"/>
          <p:nvPr/>
        </p:nvSpPr>
        <p:spPr>
          <a:xfrm>
            <a:off x="5034549" y="1173469"/>
            <a:ext cx="2332690"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accent6"/>
                </a:solidFill>
                <a:latin typeface="Arial"/>
                <a:ea typeface="Arial"/>
                <a:cs typeface="Arial"/>
                <a:sym typeface="Arial"/>
              </a:rPr>
              <a:t>Annual Data (2002 – 2021)</a:t>
            </a:r>
            <a:endParaRPr b="0" i="0" sz="1400" u="none" cap="none" strike="noStrike">
              <a:solidFill>
                <a:srgbClr val="000000"/>
              </a:solidFill>
              <a:latin typeface="Arial"/>
              <a:ea typeface="Arial"/>
              <a:cs typeface="Arial"/>
              <a:sym typeface="Arial"/>
            </a:endParaRPr>
          </a:p>
        </p:txBody>
      </p:sp>
      <p:sp>
        <p:nvSpPr>
          <p:cNvPr id="116" name="Google Shape;116;p3"/>
          <p:cNvSpPr txBox="1"/>
          <p:nvPr/>
        </p:nvSpPr>
        <p:spPr>
          <a:xfrm>
            <a:off x="4941554" y="1545440"/>
            <a:ext cx="2890500" cy="2123400"/>
          </a:xfrm>
          <a:prstGeom prst="rect">
            <a:avLst/>
          </a:prstGeom>
          <a:noFill/>
          <a:ln>
            <a:noFill/>
          </a:ln>
        </p:spPr>
        <p:txBody>
          <a:bodyPr anchorCtr="0" anchor="t" bIns="91425" lIns="91425" spcFirstLastPara="1" rIns="91425" wrap="square" tIns="91425">
            <a:noAutofit/>
          </a:bodyPr>
          <a:lstStyle/>
          <a:p>
            <a:pPr indent="0" lvl="0" marL="158750" marR="0" rtl="0" algn="l">
              <a:lnSpc>
                <a:spcPct val="115000"/>
              </a:lnSpc>
              <a:spcBef>
                <a:spcPts val="0"/>
              </a:spcBef>
              <a:spcAft>
                <a:spcPts val="0"/>
              </a:spcAft>
              <a:buClr>
                <a:schemeClr val="lt2"/>
              </a:buClr>
              <a:buSzPts val="1100"/>
              <a:buFont typeface="Arial"/>
              <a:buNone/>
            </a:pPr>
            <a:r>
              <a:rPr b="1" i="0" lang="en-US" sz="1100" u="sng" cap="none" strike="noStrike">
                <a:solidFill>
                  <a:schemeClr val="lt2"/>
                </a:solidFill>
                <a:latin typeface="Arial"/>
                <a:ea typeface="Arial"/>
                <a:cs typeface="Arial"/>
                <a:sym typeface="Arial"/>
              </a:rPr>
              <a:t>Economic Indicators</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Unemployment</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GDP</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M2 Money Supply</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10-year yield</a:t>
            </a:r>
            <a:endParaRPr b="0" i="0" sz="1400" u="none" cap="none" strike="noStrike">
              <a:solidFill>
                <a:srgbClr val="000000"/>
              </a:solidFill>
              <a:latin typeface="Arial"/>
              <a:ea typeface="Arial"/>
              <a:cs typeface="Arial"/>
              <a:sym typeface="Arial"/>
            </a:endParaRPr>
          </a:p>
          <a:p>
            <a:pPr indent="0" lvl="0" marL="158750" marR="0" rtl="0" algn="l">
              <a:lnSpc>
                <a:spcPct val="115000"/>
              </a:lnSpc>
              <a:spcBef>
                <a:spcPts val="0"/>
              </a:spcBef>
              <a:spcAft>
                <a:spcPts val="0"/>
              </a:spcAft>
              <a:buClr>
                <a:schemeClr val="lt2"/>
              </a:buClr>
              <a:buSzPts val="1100"/>
              <a:buFont typeface="Arial"/>
              <a:buNone/>
            </a:pPr>
            <a:r>
              <a:rPr b="1" i="0" lang="en-US" sz="1100" u="sng" cap="none" strike="noStrike">
                <a:solidFill>
                  <a:schemeClr val="lt2"/>
                </a:solidFill>
                <a:latin typeface="Arial"/>
                <a:ea typeface="Arial"/>
                <a:cs typeface="Arial"/>
                <a:sym typeface="Arial"/>
              </a:rPr>
              <a:t>Investments/Assets</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Silver</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Crude</a:t>
            </a:r>
            <a:endParaRPr b="0" i="0" sz="1400" u="none" cap="none" strike="noStrike">
              <a:solidFill>
                <a:srgbClr val="000000"/>
              </a:solidFill>
              <a:latin typeface="Arial"/>
              <a:ea typeface="Arial"/>
              <a:cs typeface="Arial"/>
              <a:sym typeface="Arial"/>
            </a:endParaRPr>
          </a:p>
          <a:p>
            <a:pPr indent="-298450" lvl="0" marL="457200" marR="0" rtl="0" algn="l">
              <a:lnSpc>
                <a:spcPct val="115000"/>
              </a:lnSpc>
              <a:spcBef>
                <a:spcPts val="0"/>
              </a:spcBef>
              <a:spcAft>
                <a:spcPts val="0"/>
              </a:spcAft>
              <a:buClr>
                <a:schemeClr val="lt2"/>
              </a:buClr>
              <a:buSzPts val="1100"/>
              <a:buFont typeface="Arial"/>
              <a:buAutoNum type="arabicPeriod"/>
            </a:pPr>
            <a:r>
              <a:rPr b="0" i="0" lang="en-US" sz="1100" u="none" cap="none" strike="noStrike">
                <a:solidFill>
                  <a:schemeClr val="lt2"/>
                </a:solidFill>
                <a:latin typeface="Arial"/>
                <a:ea typeface="Arial"/>
                <a:cs typeface="Arial"/>
                <a:sym typeface="Arial"/>
              </a:rPr>
              <a:t>Russell 3000</a:t>
            </a:r>
            <a:endParaRPr b="0" i="0" sz="1100" u="none" cap="none" strike="noStrike">
              <a:solidFill>
                <a:schemeClr val="accent2"/>
              </a:solidFill>
              <a:latin typeface="Arial"/>
              <a:ea typeface="Arial"/>
              <a:cs typeface="Arial"/>
              <a:sym typeface="Arial"/>
            </a:endParaRPr>
          </a:p>
        </p:txBody>
      </p:sp>
      <p:sp>
        <p:nvSpPr>
          <p:cNvPr id="117" name="Google Shape;117;p3"/>
          <p:cNvSpPr txBox="1"/>
          <p:nvPr/>
        </p:nvSpPr>
        <p:spPr>
          <a:xfrm>
            <a:off x="557769" y="3900614"/>
            <a:ext cx="2521607"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accent6"/>
                </a:solidFill>
                <a:latin typeface="Arial"/>
                <a:ea typeface="Arial"/>
                <a:cs typeface="Arial"/>
                <a:sym typeface="Arial"/>
              </a:rPr>
              <a:t>Source Citation: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accent6"/>
                </a:solidFill>
                <a:latin typeface="Arial"/>
                <a:ea typeface="Arial"/>
                <a:cs typeface="Arial"/>
                <a:sym typeface="Arial"/>
              </a:rPr>
              <a:t>URL: </a:t>
            </a:r>
            <a:r>
              <a:rPr b="0" i="0" lang="en-US" sz="800" u="sng" cap="none" strike="noStrike">
                <a:solidFill>
                  <a:schemeClr val="accent6"/>
                </a:solidFill>
                <a:latin typeface="Arial"/>
                <a:ea typeface="Arial"/>
                <a:cs typeface="Arial"/>
                <a:sym typeface="Arial"/>
                <a:hlinkClick r:id="rId3">
                  <a:extLst>
                    <a:ext uri="{A12FA001-AC4F-418D-AE19-62706E023703}">
                      <ahyp:hlinkClr val="tx"/>
                    </a:ext>
                  </a:extLst>
                </a:hlinkClick>
              </a:rPr>
              <a:t>https://finance.yahoo.com/portfolios</a:t>
            </a:r>
            <a:endParaRPr b="0" i="0" sz="8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accent6"/>
                </a:solidFill>
                <a:latin typeface="Arial"/>
                <a:ea typeface="Arial"/>
                <a:cs typeface="Arial"/>
                <a:sym typeface="Arial"/>
              </a:rPr>
              <a:t>Website: Yahoo! Finance</a:t>
            </a:r>
            <a:br>
              <a:rPr b="0" i="0" lang="en-US" sz="800" u="none" cap="none" strike="noStrike">
                <a:solidFill>
                  <a:schemeClr val="accent6"/>
                </a:solidFill>
                <a:latin typeface="Arial"/>
                <a:ea typeface="Arial"/>
                <a:cs typeface="Arial"/>
                <a:sym typeface="Arial"/>
              </a:rPr>
            </a:br>
            <a:r>
              <a:rPr b="0" i="0" lang="en-US" sz="800" u="none" cap="none" strike="noStrike">
                <a:solidFill>
                  <a:schemeClr val="accent6"/>
                </a:solidFill>
                <a:latin typeface="Arial"/>
                <a:ea typeface="Arial"/>
                <a:cs typeface="Arial"/>
                <a:sym typeface="Arial"/>
              </a:rPr>
              <a:t>Date Accessed: December 4, 2022</a:t>
            </a:r>
            <a:endParaRPr b="0" i="0" sz="800" u="none" cap="none" strike="noStrike">
              <a:solidFill>
                <a:schemeClr val="accent6"/>
              </a:solidFill>
              <a:latin typeface="Arial"/>
              <a:ea typeface="Arial"/>
              <a:cs typeface="Arial"/>
              <a:sym typeface="Arial"/>
            </a:endParaRPr>
          </a:p>
        </p:txBody>
      </p:sp>
      <p:sp>
        <p:nvSpPr>
          <p:cNvPr id="118" name="Google Shape;118;p3"/>
          <p:cNvSpPr txBox="1"/>
          <p:nvPr/>
        </p:nvSpPr>
        <p:spPr>
          <a:xfrm>
            <a:off x="2996729" y="3900614"/>
            <a:ext cx="3150541"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accent6"/>
                </a:solidFill>
                <a:latin typeface="Arial"/>
                <a:ea typeface="Arial"/>
                <a:cs typeface="Arial"/>
                <a:sym typeface="Arial"/>
              </a:rPr>
              <a:t>Source Citation: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accent6"/>
                </a:solidFill>
                <a:latin typeface="Arial"/>
                <a:ea typeface="Arial"/>
                <a:cs typeface="Arial"/>
                <a:sym typeface="Arial"/>
              </a:rPr>
              <a:t>URL: https://www.dol.gov/general/topic/statistics/employment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accent6"/>
                </a:solidFill>
                <a:latin typeface="Arial"/>
                <a:ea typeface="Arial"/>
                <a:cs typeface="Arial"/>
                <a:sym typeface="Arial"/>
              </a:rPr>
              <a:t>Website: United States Department of Labor</a:t>
            </a:r>
            <a:br>
              <a:rPr b="0" i="0" lang="en-US" sz="800" u="none" cap="none" strike="noStrike">
                <a:solidFill>
                  <a:schemeClr val="accent6"/>
                </a:solidFill>
                <a:latin typeface="Arial"/>
                <a:ea typeface="Arial"/>
                <a:cs typeface="Arial"/>
                <a:sym typeface="Arial"/>
              </a:rPr>
            </a:br>
            <a:r>
              <a:rPr b="0" i="0" lang="en-US" sz="800" u="none" cap="none" strike="noStrike">
                <a:solidFill>
                  <a:schemeClr val="accent6"/>
                </a:solidFill>
                <a:latin typeface="Arial"/>
                <a:ea typeface="Arial"/>
                <a:cs typeface="Arial"/>
                <a:sym typeface="Arial"/>
              </a:rPr>
              <a:t>Date Accessed: December 4, 2022</a:t>
            </a:r>
            <a:endParaRPr b="0" i="0" sz="800" u="none" cap="none" strike="noStrike">
              <a:solidFill>
                <a:schemeClr val="accent6"/>
              </a:solidFill>
              <a:latin typeface="Arial"/>
              <a:ea typeface="Arial"/>
              <a:cs typeface="Arial"/>
              <a:sym typeface="Arial"/>
            </a:endParaRPr>
          </a:p>
        </p:txBody>
      </p:sp>
      <p:sp>
        <p:nvSpPr>
          <p:cNvPr id="119" name="Google Shape;119;p3"/>
          <p:cNvSpPr txBox="1"/>
          <p:nvPr/>
        </p:nvSpPr>
        <p:spPr>
          <a:xfrm>
            <a:off x="6029871" y="3915632"/>
            <a:ext cx="3150541" cy="70788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accent6"/>
                </a:solidFill>
                <a:latin typeface="Arial"/>
                <a:ea typeface="Arial"/>
                <a:cs typeface="Arial"/>
                <a:sym typeface="Arial"/>
              </a:rPr>
              <a:t>Source Citation: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accent6"/>
                </a:solidFill>
                <a:latin typeface="Arial"/>
                <a:ea typeface="Arial"/>
                <a:cs typeface="Arial"/>
                <a:sym typeface="Arial"/>
              </a:rPr>
              <a:t>URL: </a:t>
            </a:r>
            <a:r>
              <a:rPr b="0" i="0" lang="en-US" sz="800" u="sng" cap="none" strike="noStrike">
                <a:solidFill>
                  <a:schemeClr val="accent6"/>
                </a:solidFill>
                <a:latin typeface="Arial"/>
                <a:ea typeface="Arial"/>
                <a:cs typeface="Arial"/>
                <a:sym typeface="Arial"/>
                <a:hlinkClick r:id="rId4">
                  <a:extLst>
                    <a:ext uri="{A12FA001-AC4F-418D-AE19-62706E023703}">
                      <ahyp:hlinkClr val="tx"/>
                    </a:ext>
                  </a:extLst>
                </a:hlinkClick>
              </a:rPr>
              <a:t>https://tradingeconomics.com/united-states/money-supply-m2</a:t>
            </a:r>
            <a:endParaRPr b="0" i="0" sz="8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accent6"/>
                </a:solidFill>
                <a:latin typeface="Arial"/>
                <a:ea typeface="Arial"/>
                <a:cs typeface="Arial"/>
                <a:sym typeface="Arial"/>
              </a:rPr>
              <a:t>Website: United States Money Supply M2 - November 2022 Data - 1959-2021 Historical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accent6"/>
                </a:solidFill>
                <a:latin typeface="Arial"/>
                <a:ea typeface="Arial"/>
                <a:cs typeface="Arial"/>
                <a:sym typeface="Arial"/>
              </a:rPr>
              <a:t>Date Accessed: December 4, 2022</a:t>
            </a:r>
            <a:endParaRPr b="0" i="0" sz="800" u="none" cap="none" strike="noStrike">
              <a:solidFill>
                <a:schemeClr val="accent6"/>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3" name="Shape 123"/>
        <p:cNvGrpSpPr/>
        <p:nvPr/>
      </p:nvGrpSpPr>
      <p:grpSpPr>
        <a:xfrm>
          <a:off x="0" y="0"/>
          <a:ext cx="0" cy="0"/>
          <a:chOff x="0" y="0"/>
          <a:chExt cx="0" cy="0"/>
        </a:xfrm>
      </p:grpSpPr>
      <p:sp>
        <p:nvSpPr>
          <p:cNvPr id="124" name="Google Shape;124;p4"/>
          <p:cNvSpPr txBox="1"/>
          <p:nvPr>
            <p:ph type="title"/>
          </p:nvPr>
        </p:nvSpPr>
        <p:spPr>
          <a:xfrm>
            <a:off x="793959" y="164831"/>
            <a:ext cx="6756102" cy="95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3600">
                <a:latin typeface="Times New Roman"/>
                <a:ea typeface="Times New Roman"/>
                <a:cs typeface="Times New Roman"/>
                <a:sym typeface="Times New Roman"/>
              </a:rPr>
              <a:t>Defining Cryptocurrency</a:t>
            </a:r>
            <a:endParaRPr sz="3600">
              <a:latin typeface="Times New Roman"/>
              <a:ea typeface="Times New Roman"/>
              <a:cs typeface="Times New Roman"/>
              <a:sym typeface="Times New Roman"/>
            </a:endParaRPr>
          </a:p>
        </p:txBody>
      </p:sp>
      <p:sp>
        <p:nvSpPr>
          <p:cNvPr id="125" name="Google Shape;125;p4"/>
          <p:cNvSpPr/>
          <p:nvPr/>
        </p:nvSpPr>
        <p:spPr>
          <a:xfrm>
            <a:off x="8403360" y="164537"/>
            <a:ext cx="740240" cy="740947"/>
          </a:xfrm>
          <a:custGeom>
            <a:rect b="b" l="l" r="r" t="t"/>
            <a:pathLst>
              <a:path extrusionOk="0" h="33527" w="33495">
                <a:moveTo>
                  <a:pt x="0" y="0"/>
                </a:moveTo>
                <a:lnTo>
                  <a:pt x="0" y="33527"/>
                </a:lnTo>
                <a:lnTo>
                  <a:pt x="33495" y="33527"/>
                </a:lnTo>
                <a:lnTo>
                  <a:pt x="33495"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4"/>
          <p:cNvSpPr/>
          <p:nvPr/>
        </p:nvSpPr>
        <p:spPr>
          <a:xfrm>
            <a:off x="7662362" y="164537"/>
            <a:ext cx="740969" cy="740947"/>
          </a:xfrm>
          <a:custGeom>
            <a:rect b="b" l="l" r="r" t="t"/>
            <a:pathLst>
              <a:path extrusionOk="0" h="33527" w="33528">
                <a:moveTo>
                  <a:pt x="0" y="0"/>
                </a:moveTo>
                <a:lnTo>
                  <a:pt x="0" y="33527"/>
                </a:lnTo>
                <a:lnTo>
                  <a:pt x="33527" y="33527"/>
                </a:lnTo>
                <a:lnTo>
                  <a:pt x="33527"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4"/>
          <p:cNvSpPr/>
          <p:nvPr/>
        </p:nvSpPr>
        <p:spPr>
          <a:xfrm>
            <a:off x="7662362" y="164537"/>
            <a:ext cx="743798" cy="740947"/>
          </a:xfrm>
          <a:custGeom>
            <a:rect b="b" l="l" r="r" t="t"/>
            <a:pathLst>
              <a:path extrusionOk="0" h="33527" w="33656">
                <a:moveTo>
                  <a:pt x="0" y="0"/>
                </a:moveTo>
                <a:lnTo>
                  <a:pt x="0" y="33527"/>
                </a:lnTo>
                <a:lnTo>
                  <a:pt x="33656"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4"/>
          <p:cNvSpPr/>
          <p:nvPr/>
        </p:nvSpPr>
        <p:spPr>
          <a:xfrm>
            <a:off x="8563353" y="298228"/>
            <a:ext cx="130147" cy="130147"/>
          </a:xfrm>
          <a:custGeom>
            <a:rect b="b" l="l" r="r" t="t"/>
            <a:pathLst>
              <a:path extrusionOk="0" h="5889" w="5889">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4"/>
          <p:cNvSpPr/>
          <p:nvPr/>
        </p:nvSpPr>
        <p:spPr>
          <a:xfrm>
            <a:off x="8563353" y="641681"/>
            <a:ext cx="130147" cy="130147"/>
          </a:xfrm>
          <a:custGeom>
            <a:rect b="b" l="l" r="r" t="t"/>
            <a:pathLst>
              <a:path extrusionOk="0" h="5889" w="5889">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4"/>
          <p:cNvSpPr/>
          <p:nvPr/>
        </p:nvSpPr>
        <p:spPr>
          <a:xfrm>
            <a:off x="8898301" y="298228"/>
            <a:ext cx="132998" cy="130147"/>
          </a:xfrm>
          <a:custGeom>
            <a:rect b="b" l="l" r="r" t="t"/>
            <a:pathLst>
              <a:path extrusionOk="0" h="5889" w="6018">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4"/>
          <p:cNvSpPr/>
          <p:nvPr/>
        </p:nvSpPr>
        <p:spPr>
          <a:xfrm>
            <a:off x="8898301" y="641681"/>
            <a:ext cx="132998" cy="130147"/>
          </a:xfrm>
          <a:custGeom>
            <a:rect b="b" l="l" r="r" t="t"/>
            <a:pathLst>
              <a:path extrusionOk="0" h="5889" w="6018">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4"/>
          <p:cNvSpPr txBox="1"/>
          <p:nvPr/>
        </p:nvSpPr>
        <p:spPr>
          <a:xfrm>
            <a:off x="903299" y="905484"/>
            <a:ext cx="6266921" cy="35982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accent1"/>
              </a:buClr>
              <a:buSzPts val="1400"/>
              <a:buFont typeface="Arial"/>
              <a:buNone/>
            </a:pPr>
            <a:r>
              <a:t/>
            </a:r>
            <a:endParaRPr b="0" i="0" sz="1400" u="none" cap="none" strike="noStrike">
              <a:solidFill>
                <a:schemeClr val="accent2"/>
              </a:solidFill>
              <a:latin typeface="Arial"/>
              <a:ea typeface="Arial"/>
              <a:cs typeface="Arial"/>
              <a:sym typeface="Arial"/>
            </a:endParaRPr>
          </a:p>
        </p:txBody>
      </p:sp>
      <p:sp>
        <p:nvSpPr>
          <p:cNvPr id="133" name="Google Shape;133;p4"/>
          <p:cNvSpPr txBox="1"/>
          <p:nvPr/>
        </p:nvSpPr>
        <p:spPr>
          <a:xfrm>
            <a:off x="4572000" y="1125150"/>
            <a:ext cx="4326300" cy="2893200"/>
          </a:xfrm>
          <a:prstGeom prst="rect">
            <a:avLst/>
          </a:prstGeom>
          <a:noFill/>
          <a:ln>
            <a:noFill/>
          </a:ln>
        </p:spPr>
        <p:txBody>
          <a:bodyPr anchorCtr="0" anchor="t" bIns="91425" lIns="91425" spcFirstLastPara="1" rIns="91425" wrap="square" tIns="91425">
            <a:noAutofit/>
          </a:bodyPr>
          <a:lstStyle/>
          <a:p>
            <a:pPr indent="-171450" lvl="0" marL="171450" marR="0" rtl="0" algn="l">
              <a:lnSpc>
                <a:spcPct val="115000"/>
              </a:lnSpc>
              <a:spcBef>
                <a:spcPts val="0"/>
              </a:spcBef>
              <a:spcAft>
                <a:spcPts val="0"/>
              </a:spcAft>
              <a:buClr>
                <a:schemeClr val="dk2"/>
              </a:buClr>
              <a:buSzPts val="1700"/>
              <a:buFont typeface="Arial"/>
              <a:buChar char="•"/>
            </a:pPr>
            <a:r>
              <a:rPr b="0" i="0" lang="en-US" sz="1400" u="none" cap="none" strike="noStrike">
                <a:solidFill>
                  <a:schemeClr val="accent2"/>
                </a:solidFill>
                <a:latin typeface="Arial"/>
                <a:ea typeface="Arial"/>
                <a:cs typeface="Arial"/>
                <a:sym typeface="Arial"/>
              </a:rPr>
              <a:t>Bitcoin correlates closely with stock indices</a:t>
            </a:r>
            <a:endParaRPr b="0" i="0" sz="1700" u="none" cap="none" strike="noStrike">
              <a:solidFill>
                <a:srgbClr val="000000"/>
              </a:solidFill>
              <a:latin typeface="Arial"/>
              <a:ea typeface="Arial"/>
              <a:cs typeface="Arial"/>
              <a:sym typeface="Arial"/>
            </a:endParaRPr>
          </a:p>
          <a:p>
            <a:pPr indent="-190500" lvl="1" marL="628650" marR="0" rtl="0" algn="l">
              <a:lnSpc>
                <a:spcPct val="115000"/>
              </a:lnSpc>
              <a:spcBef>
                <a:spcPts val="0"/>
              </a:spcBef>
              <a:spcAft>
                <a:spcPts val="0"/>
              </a:spcAft>
              <a:buClr>
                <a:schemeClr val="dk2"/>
              </a:buClr>
              <a:buSzPts val="1700"/>
              <a:buFont typeface="Arial"/>
              <a:buChar char="•"/>
            </a:pPr>
            <a:r>
              <a:rPr b="0" i="0" lang="en-US" sz="1400" u="none" cap="none" strike="noStrike">
                <a:solidFill>
                  <a:schemeClr val="accent2"/>
                </a:solidFill>
                <a:latin typeface="Arial"/>
                <a:ea typeface="Arial"/>
                <a:cs typeface="Arial"/>
                <a:sym typeface="Arial"/>
              </a:rPr>
              <a:t>Russell 3000</a:t>
            </a:r>
            <a:endParaRPr b="0" i="0" sz="1700" u="none" cap="none" strike="noStrike">
              <a:solidFill>
                <a:srgbClr val="000000"/>
              </a:solidFill>
              <a:latin typeface="Arial"/>
              <a:ea typeface="Arial"/>
              <a:cs typeface="Arial"/>
              <a:sym typeface="Arial"/>
            </a:endParaRPr>
          </a:p>
          <a:p>
            <a:pPr indent="-190500" lvl="1" marL="628650" marR="0" rtl="0" algn="l">
              <a:lnSpc>
                <a:spcPct val="115000"/>
              </a:lnSpc>
              <a:spcBef>
                <a:spcPts val="0"/>
              </a:spcBef>
              <a:spcAft>
                <a:spcPts val="0"/>
              </a:spcAft>
              <a:buClr>
                <a:schemeClr val="dk2"/>
              </a:buClr>
              <a:buSzPts val="1700"/>
              <a:buFont typeface="Arial"/>
              <a:buChar char="•"/>
            </a:pPr>
            <a:r>
              <a:rPr b="0" i="0" lang="en-US" sz="1400" u="none" cap="none" strike="noStrike">
                <a:solidFill>
                  <a:schemeClr val="accent2"/>
                </a:solidFill>
                <a:latin typeface="Arial"/>
                <a:ea typeface="Arial"/>
                <a:cs typeface="Arial"/>
                <a:sym typeface="Arial"/>
              </a:rPr>
              <a:t>S&amp;P 500</a:t>
            </a:r>
            <a:endParaRPr b="0" i="0" sz="1700" u="none" cap="none" strike="noStrike">
              <a:solidFill>
                <a:srgbClr val="000000"/>
              </a:solidFill>
              <a:latin typeface="Arial"/>
              <a:ea typeface="Arial"/>
              <a:cs typeface="Arial"/>
              <a:sym typeface="Arial"/>
            </a:endParaRPr>
          </a:p>
          <a:p>
            <a:pPr indent="-190500" lvl="1" marL="628650" marR="0" rtl="0" algn="l">
              <a:lnSpc>
                <a:spcPct val="115000"/>
              </a:lnSpc>
              <a:spcBef>
                <a:spcPts val="0"/>
              </a:spcBef>
              <a:spcAft>
                <a:spcPts val="0"/>
              </a:spcAft>
              <a:buClr>
                <a:schemeClr val="dk2"/>
              </a:buClr>
              <a:buSzPts val="1700"/>
              <a:buFont typeface="Arial"/>
              <a:buChar char="•"/>
            </a:pPr>
            <a:r>
              <a:rPr b="0" i="0" lang="en-US" sz="1400" u="none" cap="none" strike="noStrike">
                <a:solidFill>
                  <a:schemeClr val="accent2"/>
                </a:solidFill>
                <a:latin typeface="Arial"/>
                <a:ea typeface="Arial"/>
                <a:cs typeface="Arial"/>
                <a:sym typeface="Arial"/>
              </a:rPr>
              <a:t>Nasdaq (IXIC)</a:t>
            </a:r>
            <a:endParaRPr b="0" i="0" sz="17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700"/>
              <a:buFont typeface="Arial"/>
              <a:buChar char="•"/>
            </a:pPr>
            <a:r>
              <a:rPr b="0" i="0" lang="en-US" sz="1400" u="none" cap="none" strike="noStrike">
                <a:solidFill>
                  <a:schemeClr val="accent2"/>
                </a:solidFill>
                <a:latin typeface="Arial"/>
                <a:ea typeface="Arial"/>
                <a:cs typeface="Arial"/>
                <a:sym typeface="Arial"/>
              </a:rPr>
              <a:t>Mature cryptocurrencies also correlate well to stock indices</a:t>
            </a:r>
            <a:endParaRPr b="0" i="0" sz="17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700"/>
              <a:buFont typeface="Arial"/>
              <a:buChar char="•"/>
            </a:pPr>
            <a:r>
              <a:rPr b="0" i="0" lang="en-US" sz="1400" u="none" cap="none" strike="noStrike">
                <a:solidFill>
                  <a:schemeClr val="accent2"/>
                </a:solidFill>
                <a:latin typeface="Arial"/>
                <a:ea typeface="Arial"/>
                <a:cs typeface="Arial"/>
                <a:sym typeface="Arial"/>
              </a:rPr>
              <a:t>Bitcoin also has a moderately strong correlation to metals such as Gold and Silver</a:t>
            </a:r>
            <a:endParaRPr b="0" i="0" sz="17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700"/>
              <a:buFont typeface="Arial"/>
              <a:buChar char="•"/>
            </a:pPr>
            <a:r>
              <a:rPr b="0" i="0" lang="en-US" sz="1400" u="none" cap="none" strike="noStrike">
                <a:solidFill>
                  <a:schemeClr val="accent2"/>
                </a:solidFill>
                <a:latin typeface="Arial"/>
                <a:ea typeface="Arial"/>
                <a:cs typeface="Arial"/>
                <a:sym typeface="Arial"/>
              </a:rPr>
              <a:t>Newer cryptocurrencies have a neutral to negative correlation to Gold</a:t>
            </a:r>
            <a:endParaRPr b="0" i="0" sz="17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700"/>
              <a:buFont typeface="Arial"/>
              <a:buChar char="•"/>
            </a:pPr>
            <a:r>
              <a:rPr b="0" i="0" lang="en-US" sz="1400" u="none" cap="none" strike="noStrike">
                <a:solidFill>
                  <a:schemeClr val="accent2"/>
                </a:solidFill>
                <a:latin typeface="Arial"/>
                <a:ea typeface="Arial"/>
                <a:cs typeface="Arial"/>
                <a:sym typeface="Arial"/>
              </a:rPr>
              <a:t>Ethereum killers have a moderate correlation to Bitcoin</a:t>
            </a:r>
            <a:endParaRPr b="0" i="0" sz="1700" u="none" cap="none" strike="noStrike">
              <a:solidFill>
                <a:srgbClr val="000000"/>
              </a:solidFill>
              <a:latin typeface="Arial"/>
              <a:ea typeface="Arial"/>
              <a:cs typeface="Arial"/>
              <a:sym typeface="Arial"/>
            </a:endParaRPr>
          </a:p>
          <a:p>
            <a:pPr indent="-171450" lvl="0" marL="171450" marR="0" rtl="0" algn="l">
              <a:lnSpc>
                <a:spcPct val="115000"/>
              </a:lnSpc>
              <a:spcBef>
                <a:spcPts val="0"/>
              </a:spcBef>
              <a:spcAft>
                <a:spcPts val="0"/>
              </a:spcAft>
              <a:buClr>
                <a:schemeClr val="dk2"/>
              </a:buClr>
              <a:buSzPts val="1700"/>
              <a:buFont typeface="Arial"/>
              <a:buChar char="•"/>
            </a:pPr>
            <a:r>
              <a:rPr b="0" i="0" lang="en-US" sz="1400" u="none" cap="none" strike="noStrike">
                <a:solidFill>
                  <a:schemeClr val="accent2"/>
                </a:solidFill>
                <a:latin typeface="Arial"/>
                <a:ea typeface="Arial"/>
                <a:cs typeface="Arial"/>
                <a:sym typeface="Arial"/>
              </a:rPr>
              <a:t>No correlation to FX exchange</a:t>
            </a:r>
            <a:endParaRPr b="0" i="0" sz="1100" u="none" cap="none" strike="noStrike">
              <a:solidFill>
                <a:schemeClr val="accent2"/>
              </a:solidFill>
              <a:latin typeface="Arial"/>
              <a:ea typeface="Arial"/>
              <a:cs typeface="Arial"/>
              <a:sym typeface="Arial"/>
            </a:endParaRPr>
          </a:p>
        </p:txBody>
      </p:sp>
      <p:pic>
        <p:nvPicPr>
          <p:cNvPr id="134" name="Google Shape;134;p4"/>
          <p:cNvPicPr preferRelativeResize="0"/>
          <p:nvPr/>
        </p:nvPicPr>
        <p:blipFill rotWithShape="1">
          <a:blip r:embed="rId3">
            <a:alphaModFix/>
          </a:blip>
          <a:srcRect b="0" l="0" r="0" t="0"/>
          <a:stretch/>
        </p:blipFill>
        <p:spPr>
          <a:xfrm>
            <a:off x="119786" y="1294175"/>
            <a:ext cx="4354565" cy="282711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8" name="Shape 138"/>
        <p:cNvGrpSpPr/>
        <p:nvPr/>
      </p:nvGrpSpPr>
      <p:grpSpPr>
        <a:xfrm>
          <a:off x="0" y="0"/>
          <a:ext cx="0" cy="0"/>
          <a:chOff x="0" y="0"/>
          <a:chExt cx="0" cy="0"/>
        </a:xfrm>
      </p:grpSpPr>
      <p:sp>
        <p:nvSpPr>
          <p:cNvPr id="139" name="Google Shape;139;p5"/>
          <p:cNvSpPr txBox="1"/>
          <p:nvPr>
            <p:ph type="title"/>
          </p:nvPr>
        </p:nvSpPr>
        <p:spPr>
          <a:xfrm>
            <a:off x="983878" y="-48216"/>
            <a:ext cx="6756102" cy="95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3600">
                <a:latin typeface="Times New Roman"/>
                <a:ea typeface="Times New Roman"/>
                <a:cs typeface="Times New Roman"/>
                <a:sym typeface="Times New Roman"/>
              </a:rPr>
              <a:t>Correlations</a:t>
            </a:r>
            <a:endParaRPr sz="3600">
              <a:latin typeface="Times New Roman"/>
              <a:ea typeface="Times New Roman"/>
              <a:cs typeface="Times New Roman"/>
              <a:sym typeface="Times New Roman"/>
            </a:endParaRPr>
          </a:p>
        </p:txBody>
      </p:sp>
      <p:sp>
        <p:nvSpPr>
          <p:cNvPr id="140" name="Google Shape;140;p5"/>
          <p:cNvSpPr/>
          <p:nvPr/>
        </p:nvSpPr>
        <p:spPr>
          <a:xfrm>
            <a:off x="8403360" y="164537"/>
            <a:ext cx="740240" cy="740947"/>
          </a:xfrm>
          <a:custGeom>
            <a:rect b="b" l="l" r="r" t="t"/>
            <a:pathLst>
              <a:path extrusionOk="0" h="33527" w="33495">
                <a:moveTo>
                  <a:pt x="0" y="0"/>
                </a:moveTo>
                <a:lnTo>
                  <a:pt x="0" y="33527"/>
                </a:lnTo>
                <a:lnTo>
                  <a:pt x="33495" y="33527"/>
                </a:lnTo>
                <a:lnTo>
                  <a:pt x="33495"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5"/>
          <p:cNvSpPr/>
          <p:nvPr/>
        </p:nvSpPr>
        <p:spPr>
          <a:xfrm>
            <a:off x="7662362" y="164537"/>
            <a:ext cx="740969" cy="740947"/>
          </a:xfrm>
          <a:custGeom>
            <a:rect b="b" l="l" r="r" t="t"/>
            <a:pathLst>
              <a:path extrusionOk="0" h="33527" w="33528">
                <a:moveTo>
                  <a:pt x="0" y="0"/>
                </a:moveTo>
                <a:lnTo>
                  <a:pt x="0" y="33527"/>
                </a:lnTo>
                <a:lnTo>
                  <a:pt x="33527" y="33527"/>
                </a:lnTo>
                <a:lnTo>
                  <a:pt x="33527"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5"/>
          <p:cNvSpPr/>
          <p:nvPr/>
        </p:nvSpPr>
        <p:spPr>
          <a:xfrm>
            <a:off x="7662362" y="164537"/>
            <a:ext cx="743798" cy="740947"/>
          </a:xfrm>
          <a:custGeom>
            <a:rect b="b" l="l" r="r" t="t"/>
            <a:pathLst>
              <a:path extrusionOk="0" h="33527" w="33656">
                <a:moveTo>
                  <a:pt x="0" y="0"/>
                </a:moveTo>
                <a:lnTo>
                  <a:pt x="0" y="33527"/>
                </a:lnTo>
                <a:lnTo>
                  <a:pt x="33656"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5"/>
          <p:cNvSpPr/>
          <p:nvPr/>
        </p:nvSpPr>
        <p:spPr>
          <a:xfrm>
            <a:off x="8563353" y="298228"/>
            <a:ext cx="130147" cy="130147"/>
          </a:xfrm>
          <a:custGeom>
            <a:rect b="b" l="l" r="r" t="t"/>
            <a:pathLst>
              <a:path extrusionOk="0" h="5889" w="5889">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5"/>
          <p:cNvSpPr/>
          <p:nvPr/>
        </p:nvSpPr>
        <p:spPr>
          <a:xfrm>
            <a:off x="8563353" y="641681"/>
            <a:ext cx="130147" cy="130147"/>
          </a:xfrm>
          <a:custGeom>
            <a:rect b="b" l="l" r="r" t="t"/>
            <a:pathLst>
              <a:path extrusionOk="0" h="5889" w="5889">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5"/>
          <p:cNvSpPr/>
          <p:nvPr/>
        </p:nvSpPr>
        <p:spPr>
          <a:xfrm>
            <a:off x="8898301" y="298228"/>
            <a:ext cx="132998" cy="130147"/>
          </a:xfrm>
          <a:custGeom>
            <a:rect b="b" l="l" r="r" t="t"/>
            <a:pathLst>
              <a:path extrusionOk="0" h="5889" w="6018">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5"/>
          <p:cNvSpPr/>
          <p:nvPr/>
        </p:nvSpPr>
        <p:spPr>
          <a:xfrm>
            <a:off x="8898301" y="641681"/>
            <a:ext cx="132998" cy="130147"/>
          </a:xfrm>
          <a:custGeom>
            <a:rect b="b" l="l" r="r" t="t"/>
            <a:pathLst>
              <a:path extrusionOk="0" h="5889" w="6018">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5"/>
          <p:cNvSpPr txBox="1"/>
          <p:nvPr/>
        </p:nvSpPr>
        <p:spPr>
          <a:xfrm>
            <a:off x="903299" y="905484"/>
            <a:ext cx="6266921" cy="35982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accent1"/>
              </a:buClr>
              <a:buSzPts val="1400"/>
              <a:buFont typeface="Arial"/>
              <a:buNone/>
            </a:pPr>
            <a:r>
              <a:t/>
            </a:r>
            <a:endParaRPr b="0" i="0" sz="1400" u="none" cap="none" strike="noStrike">
              <a:solidFill>
                <a:schemeClr val="accent2"/>
              </a:solidFill>
              <a:latin typeface="Arial"/>
              <a:ea typeface="Arial"/>
              <a:cs typeface="Arial"/>
              <a:sym typeface="Arial"/>
            </a:endParaRPr>
          </a:p>
        </p:txBody>
      </p:sp>
      <p:pic>
        <p:nvPicPr>
          <p:cNvPr id="148" name="Google Shape;148;p5"/>
          <p:cNvPicPr preferRelativeResize="0"/>
          <p:nvPr/>
        </p:nvPicPr>
        <p:blipFill rotWithShape="1">
          <a:blip r:embed="rId3">
            <a:alphaModFix/>
          </a:blip>
          <a:srcRect b="0" l="0" r="0" t="0"/>
          <a:stretch/>
        </p:blipFill>
        <p:spPr>
          <a:xfrm>
            <a:off x="1153267" y="905484"/>
            <a:ext cx="6586713" cy="383398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52" name="Shape 152"/>
        <p:cNvGrpSpPr/>
        <p:nvPr/>
      </p:nvGrpSpPr>
      <p:grpSpPr>
        <a:xfrm>
          <a:off x="0" y="0"/>
          <a:ext cx="0" cy="0"/>
          <a:chOff x="0" y="0"/>
          <a:chExt cx="0" cy="0"/>
        </a:xfrm>
      </p:grpSpPr>
      <p:sp>
        <p:nvSpPr>
          <p:cNvPr id="153" name="Google Shape;153;p6"/>
          <p:cNvSpPr txBox="1"/>
          <p:nvPr>
            <p:ph type="title"/>
          </p:nvPr>
        </p:nvSpPr>
        <p:spPr>
          <a:xfrm>
            <a:off x="793959" y="164831"/>
            <a:ext cx="6756102" cy="95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3600">
                <a:latin typeface="Times New Roman"/>
                <a:ea typeface="Times New Roman"/>
                <a:cs typeface="Times New Roman"/>
                <a:sym typeface="Times New Roman"/>
              </a:rPr>
              <a:t>Industrial Sector Comparisons</a:t>
            </a:r>
            <a:endParaRPr sz="3600">
              <a:latin typeface="Times New Roman"/>
              <a:ea typeface="Times New Roman"/>
              <a:cs typeface="Times New Roman"/>
              <a:sym typeface="Times New Roman"/>
            </a:endParaRPr>
          </a:p>
        </p:txBody>
      </p:sp>
      <p:sp>
        <p:nvSpPr>
          <p:cNvPr id="154" name="Google Shape;154;p6"/>
          <p:cNvSpPr/>
          <p:nvPr/>
        </p:nvSpPr>
        <p:spPr>
          <a:xfrm>
            <a:off x="8403360" y="164537"/>
            <a:ext cx="740240" cy="740947"/>
          </a:xfrm>
          <a:custGeom>
            <a:rect b="b" l="l" r="r" t="t"/>
            <a:pathLst>
              <a:path extrusionOk="0" h="33527" w="33495">
                <a:moveTo>
                  <a:pt x="0" y="0"/>
                </a:moveTo>
                <a:lnTo>
                  <a:pt x="0" y="33527"/>
                </a:lnTo>
                <a:lnTo>
                  <a:pt x="33495" y="33527"/>
                </a:lnTo>
                <a:lnTo>
                  <a:pt x="33495"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6"/>
          <p:cNvSpPr/>
          <p:nvPr/>
        </p:nvSpPr>
        <p:spPr>
          <a:xfrm>
            <a:off x="7662362" y="164537"/>
            <a:ext cx="740969" cy="740947"/>
          </a:xfrm>
          <a:custGeom>
            <a:rect b="b" l="l" r="r" t="t"/>
            <a:pathLst>
              <a:path extrusionOk="0" h="33527" w="33528">
                <a:moveTo>
                  <a:pt x="0" y="0"/>
                </a:moveTo>
                <a:lnTo>
                  <a:pt x="0" y="33527"/>
                </a:lnTo>
                <a:lnTo>
                  <a:pt x="33527" y="33527"/>
                </a:lnTo>
                <a:lnTo>
                  <a:pt x="33527"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6"/>
          <p:cNvSpPr/>
          <p:nvPr/>
        </p:nvSpPr>
        <p:spPr>
          <a:xfrm>
            <a:off x="7662362" y="164537"/>
            <a:ext cx="743798" cy="740947"/>
          </a:xfrm>
          <a:custGeom>
            <a:rect b="b" l="l" r="r" t="t"/>
            <a:pathLst>
              <a:path extrusionOk="0" h="33527" w="33656">
                <a:moveTo>
                  <a:pt x="0" y="0"/>
                </a:moveTo>
                <a:lnTo>
                  <a:pt x="0" y="33527"/>
                </a:lnTo>
                <a:lnTo>
                  <a:pt x="33656"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6"/>
          <p:cNvSpPr/>
          <p:nvPr/>
        </p:nvSpPr>
        <p:spPr>
          <a:xfrm>
            <a:off x="8563353" y="298228"/>
            <a:ext cx="130147" cy="130147"/>
          </a:xfrm>
          <a:custGeom>
            <a:rect b="b" l="l" r="r" t="t"/>
            <a:pathLst>
              <a:path extrusionOk="0" h="5889" w="5889">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6"/>
          <p:cNvSpPr/>
          <p:nvPr/>
        </p:nvSpPr>
        <p:spPr>
          <a:xfrm>
            <a:off x="8563353" y="641681"/>
            <a:ext cx="130147" cy="130147"/>
          </a:xfrm>
          <a:custGeom>
            <a:rect b="b" l="l" r="r" t="t"/>
            <a:pathLst>
              <a:path extrusionOk="0" h="5889" w="5889">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6"/>
          <p:cNvSpPr/>
          <p:nvPr/>
        </p:nvSpPr>
        <p:spPr>
          <a:xfrm>
            <a:off x="8898301" y="298228"/>
            <a:ext cx="132998" cy="130147"/>
          </a:xfrm>
          <a:custGeom>
            <a:rect b="b" l="l" r="r" t="t"/>
            <a:pathLst>
              <a:path extrusionOk="0" h="5889" w="6018">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6"/>
          <p:cNvSpPr/>
          <p:nvPr/>
        </p:nvSpPr>
        <p:spPr>
          <a:xfrm>
            <a:off x="8898301" y="641681"/>
            <a:ext cx="132998" cy="130147"/>
          </a:xfrm>
          <a:custGeom>
            <a:rect b="b" l="l" r="r" t="t"/>
            <a:pathLst>
              <a:path extrusionOk="0" h="5889" w="6018">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6"/>
          <p:cNvSpPr txBox="1"/>
          <p:nvPr/>
        </p:nvSpPr>
        <p:spPr>
          <a:xfrm>
            <a:off x="903299" y="905484"/>
            <a:ext cx="6266921" cy="35982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accent1"/>
              </a:buClr>
              <a:buSzPts val="1400"/>
              <a:buFont typeface="Arial"/>
              <a:buNone/>
            </a:pPr>
            <a:r>
              <a:rPr b="0" i="0" lang="en-US" sz="1400" u="none" cap="none" strike="noStrike">
                <a:solidFill>
                  <a:schemeClr val="accent2"/>
                </a:solidFill>
                <a:latin typeface="Arial"/>
                <a:ea typeface="Arial"/>
                <a:cs typeface="Arial"/>
                <a:sym typeface="Arial"/>
              </a:rPr>
              <a:t>Which Market Sector does Cryptocurrency Correlate to Most Strongly</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chemeClr val="accent1"/>
              </a:buClr>
              <a:buSzPts val="1400"/>
              <a:buFont typeface="Arial"/>
              <a:buNone/>
            </a:pPr>
            <a:r>
              <a:t/>
            </a:r>
            <a:endParaRPr b="0" i="0" sz="1400" u="none" cap="none" strike="noStrike">
              <a:solidFill>
                <a:schemeClr val="accent2"/>
              </a:solidFill>
              <a:latin typeface="Arial"/>
              <a:ea typeface="Arial"/>
              <a:cs typeface="Arial"/>
              <a:sym typeface="Arial"/>
            </a:endParaRPr>
          </a:p>
        </p:txBody>
      </p:sp>
      <p:sp>
        <p:nvSpPr>
          <p:cNvPr id="162" name="Google Shape;162;p6"/>
          <p:cNvSpPr txBox="1"/>
          <p:nvPr/>
        </p:nvSpPr>
        <p:spPr>
          <a:xfrm>
            <a:off x="4734631" y="1389286"/>
            <a:ext cx="3668700" cy="2893246"/>
          </a:xfrm>
          <a:prstGeom prst="rect">
            <a:avLst/>
          </a:prstGeom>
          <a:noFill/>
          <a:ln>
            <a:noFill/>
          </a:ln>
        </p:spPr>
        <p:txBody>
          <a:bodyPr anchorCtr="0" anchor="t" bIns="91425" lIns="91425" spcFirstLastPara="1" rIns="91425" wrap="square" tIns="91425">
            <a:noAutofit/>
          </a:bodyPr>
          <a:lstStyle/>
          <a:p>
            <a:pPr indent="-285750" lvl="0" marL="285750" marR="0" rtl="0" algn="l">
              <a:lnSpc>
                <a:spcPct val="100000"/>
              </a:lnSpc>
              <a:spcBef>
                <a:spcPts val="0"/>
              </a:spcBef>
              <a:spcAft>
                <a:spcPts val="0"/>
              </a:spcAft>
              <a:buClr>
                <a:schemeClr val="accent6"/>
              </a:buClr>
              <a:buSzPts val="2070"/>
              <a:buFont typeface="Arial"/>
              <a:buChar char="•"/>
            </a:pPr>
            <a:r>
              <a:rPr b="0" i="0" lang="en-US" sz="1800" u="none" cap="none" strike="noStrike">
                <a:solidFill>
                  <a:srgbClr val="FFFFFF"/>
                </a:solidFill>
                <a:latin typeface="Arial"/>
                <a:ea typeface="Arial"/>
                <a:cs typeface="Arial"/>
                <a:sym typeface="Arial"/>
              </a:rPr>
              <a:t>We are using Bitcoin as a proxy for cryptocurrency</a:t>
            </a:r>
            <a:endParaRPr/>
          </a:p>
          <a:p>
            <a:pPr indent="-171450" lvl="0" marL="285750" marR="0" rtl="0" algn="l">
              <a:lnSpc>
                <a:spcPct val="100000"/>
              </a:lnSpc>
              <a:spcBef>
                <a:spcPts val="0"/>
              </a:spcBef>
              <a:spcAft>
                <a:spcPts val="0"/>
              </a:spcAft>
              <a:buClr>
                <a:schemeClr val="accent6"/>
              </a:buClr>
              <a:buSzPts val="1800"/>
              <a:buFont typeface="Arial"/>
              <a:buNone/>
            </a:pPr>
            <a:r>
              <a:t/>
            </a:r>
            <a:endParaRPr b="0" i="0" sz="1800" u="none" cap="none" strike="noStrike">
              <a:solidFill>
                <a:srgbClr val="00FFD5"/>
              </a:solidFill>
              <a:latin typeface="Arial"/>
              <a:ea typeface="Arial"/>
              <a:cs typeface="Arial"/>
              <a:sym typeface="Arial"/>
            </a:endParaRPr>
          </a:p>
          <a:p>
            <a:pPr indent="-285750" lvl="0" marL="285750" marR="0" rtl="0" algn="l">
              <a:lnSpc>
                <a:spcPct val="100000"/>
              </a:lnSpc>
              <a:spcBef>
                <a:spcPts val="0"/>
              </a:spcBef>
              <a:spcAft>
                <a:spcPts val="0"/>
              </a:spcAft>
              <a:buClr>
                <a:schemeClr val="accent6"/>
              </a:buClr>
              <a:buSzPts val="2070"/>
              <a:buFont typeface="Arial"/>
              <a:buChar char="•"/>
            </a:pPr>
            <a:r>
              <a:rPr b="0" i="0" lang="en-US" sz="1800" u="none" cap="none" strike="noStrike">
                <a:solidFill>
                  <a:srgbClr val="FFFFFF"/>
                </a:solidFill>
                <a:latin typeface="Arial"/>
                <a:ea typeface="Arial"/>
                <a:cs typeface="Arial"/>
                <a:sym typeface="Arial"/>
              </a:rPr>
              <a:t>Bitcoin most closely correlates to the materials industry sector</a:t>
            </a:r>
            <a:endParaRPr/>
          </a:p>
          <a:p>
            <a:pPr indent="-154305" lvl="0" marL="285750" marR="0" rtl="0" algn="l">
              <a:lnSpc>
                <a:spcPct val="100000"/>
              </a:lnSpc>
              <a:spcBef>
                <a:spcPts val="0"/>
              </a:spcBef>
              <a:spcAft>
                <a:spcPts val="0"/>
              </a:spcAft>
              <a:buClr>
                <a:schemeClr val="accent6"/>
              </a:buClr>
              <a:buSzPts val="2070"/>
              <a:buFont typeface="Arial"/>
              <a:buNone/>
            </a:pPr>
            <a:r>
              <a:t/>
            </a:r>
            <a:endParaRPr b="0" i="0" sz="1800" u="none" cap="none" strike="noStrike">
              <a:solidFill>
                <a:srgbClr val="00FFD5"/>
              </a:solidFill>
              <a:latin typeface="Arial"/>
              <a:ea typeface="Arial"/>
              <a:cs typeface="Arial"/>
              <a:sym typeface="Arial"/>
            </a:endParaRPr>
          </a:p>
          <a:p>
            <a:pPr indent="-285750" lvl="0" marL="285750" marR="0" rtl="0" algn="l">
              <a:lnSpc>
                <a:spcPct val="100000"/>
              </a:lnSpc>
              <a:spcBef>
                <a:spcPts val="0"/>
              </a:spcBef>
              <a:spcAft>
                <a:spcPts val="0"/>
              </a:spcAft>
              <a:buClr>
                <a:schemeClr val="accent6"/>
              </a:buClr>
              <a:buSzPts val="2070"/>
              <a:buFont typeface="Arial"/>
              <a:buChar char="•"/>
            </a:pPr>
            <a:r>
              <a:rPr b="0" i="0" lang="en-US" sz="1800" u="none" cap="none" strike="noStrike">
                <a:solidFill>
                  <a:schemeClr val="accent1"/>
                </a:solidFill>
                <a:latin typeface="Arial"/>
                <a:ea typeface="Arial"/>
                <a:cs typeface="Arial"/>
                <a:sym typeface="Arial"/>
              </a:rPr>
              <a:t>Knowing this correlation, we can look at the materials sector for when to buy and sell</a:t>
            </a:r>
            <a:endParaRPr/>
          </a:p>
          <a:p>
            <a:pPr indent="0" lvl="0" marL="457200" marR="0" rtl="0" algn="l">
              <a:lnSpc>
                <a:spcPct val="115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457200" marR="0" rtl="0" algn="l">
              <a:lnSpc>
                <a:spcPct val="115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0"/>
              </a:spcBef>
              <a:spcAft>
                <a:spcPts val="0"/>
              </a:spcAft>
              <a:buClr>
                <a:schemeClr val="dk2"/>
              </a:buClr>
              <a:buSzPts val="1400"/>
              <a:buFont typeface="Arial"/>
              <a:buNone/>
            </a:pPr>
            <a:r>
              <a:t/>
            </a:r>
            <a:endParaRPr b="0" i="0" sz="1100" u="none" cap="none" strike="noStrike">
              <a:solidFill>
                <a:schemeClr val="accent2"/>
              </a:solidFill>
              <a:latin typeface="Arial"/>
              <a:ea typeface="Arial"/>
              <a:cs typeface="Arial"/>
              <a:sym typeface="Arial"/>
            </a:endParaRPr>
          </a:p>
          <a:p>
            <a:pPr indent="0" lvl="0" marL="0" marR="0" rtl="0" algn="l">
              <a:lnSpc>
                <a:spcPct val="115000"/>
              </a:lnSpc>
              <a:spcBef>
                <a:spcPts val="0"/>
              </a:spcBef>
              <a:spcAft>
                <a:spcPts val="0"/>
              </a:spcAft>
              <a:buClr>
                <a:schemeClr val="accent1"/>
              </a:buClr>
              <a:buSzPts val="1400"/>
              <a:buFont typeface="Arial"/>
              <a:buNone/>
            </a:pPr>
            <a:r>
              <a:t/>
            </a:r>
            <a:endParaRPr b="0" i="0" sz="800" u="none" cap="none" strike="noStrike">
              <a:solidFill>
                <a:schemeClr val="accent2"/>
              </a:solidFill>
              <a:latin typeface="Arial"/>
              <a:ea typeface="Arial"/>
              <a:cs typeface="Arial"/>
              <a:sym typeface="Arial"/>
            </a:endParaRPr>
          </a:p>
          <a:p>
            <a:pPr indent="-196850" lvl="0" marL="285750" marR="0" rtl="0" algn="l">
              <a:lnSpc>
                <a:spcPct val="115000"/>
              </a:lnSpc>
              <a:spcBef>
                <a:spcPts val="0"/>
              </a:spcBef>
              <a:spcAft>
                <a:spcPts val="0"/>
              </a:spcAft>
              <a:buClr>
                <a:schemeClr val="accent1"/>
              </a:buClr>
              <a:buSzPts val="1400"/>
              <a:buFont typeface="Arial"/>
              <a:buNone/>
            </a:pPr>
            <a:r>
              <a:t/>
            </a:r>
            <a:endParaRPr b="0" i="0" sz="800" u="none" cap="none" strike="noStrike">
              <a:solidFill>
                <a:schemeClr val="accent2"/>
              </a:solidFill>
              <a:latin typeface="Arial"/>
              <a:ea typeface="Arial"/>
              <a:cs typeface="Arial"/>
              <a:sym typeface="Arial"/>
            </a:endParaRPr>
          </a:p>
        </p:txBody>
      </p:sp>
      <p:pic>
        <p:nvPicPr>
          <p:cNvPr id="163" name="Google Shape;163;p6"/>
          <p:cNvPicPr preferRelativeResize="0"/>
          <p:nvPr/>
        </p:nvPicPr>
        <p:blipFill rotWithShape="1">
          <a:blip r:embed="rId3">
            <a:alphaModFix/>
          </a:blip>
          <a:srcRect b="0" l="0" r="0" t="0"/>
          <a:stretch/>
        </p:blipFill>
        <p:spPr>
          <a:xfrm>
            <a:off x="370520" y="1389286"/>
            <a:ext cx="4278773" cy="29841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67" name="Shape 167"/>
        <p:cNvGrpSpPr/>
        <p:nvPr/>
      </p:nvGrpSpPr>
      <p:grpSpPr>
        <a:xfrm>
          <a:off x="0" y="0"/>
          <a:ext cx="0" cy="0"/>
          <a:chOff x="0" y="0"/>
          <a:chExt cx="0" cy="0"/>
        </a:xfrm>
      </p:grpSpPr>
      <p:sp>
        <p:nvSpPr>
          <p:cNvPr id="168" name="Google Shape;168;p7"/>
          <p:cNvSpPr txBox="1"/>
          <p:nvPr>
            <p:ph type="title"/>
          </p:nvPr>
        </p:nvSpPr>
        <p:spPr>
          <a:xfrm>
            <a:off x="793959" y="164831"/>
            <a:ext cx="6756102" cy="95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US" sz="3600">
                <a:latin typeface="Times New Roman"/>
                <a:ea typeface="Times New Roman"/>
                <a:cs typeface="Times New Roman"/>
                <a:sym typeface="Times New Roman"/>
              </a:rPr>
              <a:t>Industrial Sector Comparisons</a:t>
            </a:r>
            <a:endParaRPr sz="3600">
              <a:latin typeface="Times New Roman"/>
              <a:ea typeface="Times New Roman"/>
              <a:cs typeface="Times New Roman"/>
              <a:sym typeface="Times New Roman"/>
            </a:endParaRPr>
          </a:p>
        </p:txBody>
      </p:sp>
      <p:sp>
        <p:nvSpPr>
          <p:cNvPr id="169" name="Google Shape;169;p7"/>
          <p:cNvSpPr/>
          <p:nvPr/>
        </p:nvSpPr>
        <p:spPr>
          <a:xfrm>
            <a:off x="8403360" y="164537"/>
            <a:ext cx="740240" cy="740947"/>
          </a:xfrm>
          <a:custGeom>
            <a:rect b="b" l="l" r="r" t="t"/>
            <a:pathLst>
              <a:path extrusionOk="0" h="33527" w="33495">
                <a:moveTo>
                  <a:pt x="0" y="0"/>
                </a:moveTo>
                <a:lnTo>
                  <a:pt x="0" y="33527"/>
                </a:lnTo>
                <a:lnTo>
                  <a:pt x="33495" y="33527"/>
                </a:lnTo>
                <a:lnTo>
                  <a:pt x="33495"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7"/>
          <p:cNvSpPr/>
          <p:nvPr/>
        </p:nvSpPr>
        <p:spPr>
          <a:xfrm>
            <a:off x="7662362" y="164537"/>
            <a:ext cx="740969" cy="740947"/>
          </a:xfrm>
          <a:custGeom>
            <a:rect b="b" l="l" r="r" t="t"/>
            <a:pathLst>
              <a:path extrusionOk="0" h="33527" w="33528">
                <a:moveTo>
                  <a:pt x="0" y="0"/>
                </a:moveTo>
                <a:lnTo>
                  <a:pt x="0" y="33527"/>
                </a:lnTo>
                <a:lnTo>
                  <a:pt x="33527" y="33527"/>
                </a:lnTo>
                <a:lnTo>
                  <a:pt x="33527"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7"/>
          <p:cNvSpPr/>
          <p:nvPr/>
        </p:nvSpPr>
        <p:spPr>
          <a:xfrm>
            <a:off x="7662362" y="164537"/>
            <a:ext cx="743798" cy="740947"/>
          </a:xfrm>
          <a:custGeom>
            <a:rect b="b" l="l" r="r" t="t"/>
            <a:pathLst>
              <a:path extrusionOk="0" h="33527" w="33656">
                <a:moveTo>
                  <a:pt x="0" y="0"/>
                </a:moveTo>
                <a:lnTo>
                  <a:pt x="0" y="33527"/>
                </a:lnTo>
                <a:lnTo>
                  <a:pt x="33656" y="0"/>
                </a:ln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7"/>
          <p:cNvSpPr/>
          <p:nvPr/>
        </p:nvSpPr>
        <p:spPr>
          <a:xfrm>
            <a:off x="8563353" y="298228"/>
            <a:ext cx="130147" cy="130147"/>
          </a:xfrm>
          <a:custGeom>
            <a:rect b="b" l="l" r="r" t="t"/>
            <a:pathLst>
              <a:path extrusionOk="0" h="5889" w="5889">
                <a:moveTo>
                  <a:pt x="2929" y="0"/>
                </a:moveTo>
                <a:cubicBezTo>
                  <a:pt x="1320" y="0"/>
                  <a:pt x="1" y="1319"/>
                  <a:pt x="1" y="2928"/>
                </a:cubicBezTo>
                <a:cubicBezTo>
                  <a:pt x="1" y="4537"/>
                  <a:pt x="1320" y="5888"/>
                  <a:pt x="2929" y="5888"/>
                </a:cubicBezTo>
                <a:cubicBezTo>
                  <a:pt x="4698" y="5888"/>
                  <a:pt x="5889" y="4537"/>
                  <a:pt x="5889" y="2928"/>
                </a:cubicBezTo>
                <a:cubicBezTo>
                  <a:pt x="5889" y="1319"/>
                  <a:pt x="4698" y="0"/>
                  <a:pt x="2929"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7"/>
          <p:cNvSpPr/>
          <p:nvPr/>
        </p:nvSpPr>
        <p:spPr>
          <a:xfrm>
            <a:off x="8563353" y="641681"/>
            <a:ext cx="130147" cy="130147"/>
          </a:xfrm>
          <a:custGeom>
            <a:rect b="b" l="l" r="r" t="t"/>
            <a:pathLst>
              <a:path extrusionOk="0" h="5889" w="5889">
                <a:moveTo>
                  <a:pt x="2929" y="1"/>
                </a:moveTo>
                <a:cubicBezTo>
                  <a:pt x="1320" y="1"/>
                  <a:pt x="1" y="1352"/>
                  <a:pt x="1" y="2961"/>
                </a:cubicBezTo>
                <a:cubicBezTo>
                  <a:pt x="1" y="4570"/>
                  <a:pt x="1320" y="5889"/>
                  <a:pt x="2929" y="5889"/>
                </a:cubicBezTo>
                <a:cubicBezTo>
                  <a:pt x="4698" y="5889"/>
                  <a:pt x="5889" y="4570"/>
                  <a:pt x="5889" y="2961"/>
                </a:cubicBezTo>
                <a:cubicBezTo>
                  <a:pt x="5889" y="1352"/>
                  <a:pt x="4698" y="1"/>
                  <a:pt x="2929"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7"/>
          <p:cNvSpPr/>
          <p:nvPr/>
        </p:nvSpPr>
        <p:spPr>
          <a:xfrm>
            <a:off x="8898301" y="298228"/>
            <a:ext cx="132998" cy="130147"/>
          </a:xfrm>
          <a:custGeom>
            <a:rect b="b" l="l" r="r" t="t"/>
            <a:pathLst>
              <a:path extrusionOk="0" h="5889" w="6018">
                <a:moveTo>
                  <a:pt x="2928" y="0"/>
                </a:moveTo>
                <a:cubicBezTo>
                  <a:pt x="1319" y="0"/>
                  <a:pt x="0" y="1319"/>
                  <a:pt x="0" y="2928"/>
                </a:cubicBezTo>
                <a:cubicBezTo>
                  <a:pt x="0" y="4537"/>
                  <a:pt x="1319" y="5888"/>
                  <a:pt x="2928" y="5888"/>
                </a:cubicBezTo>
                <a:cubicBezTo>
                  <a:pt x="4666" y="5888"/>
                  <a:pt x="6017" y="4537"/>
                  <a:pt x="6017" y="2928"/>
                </a:cubicBezTo>
                <a:cubicBezTo>
                  <a:pt x="6017" y="1319"/>
                  <a:pt x="4666" y="0"/>
                  <a:pt x="2928" y="0"/>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7"/>
          <p:cNvSpPr/>
          <p:nvPr/>
        </p:nvSpPr>
        <p:spPr>
          <a:xfrm>
            <a:off x="8898301" y="641681"/>
            <a:ext cx="132998" cy="130147"/>
          </a:xfrm>
          <a:custGeom>
            <a:rect b="b" l="l" r="r" t="t"/>
            <a:pathLst>
              <a:path extrusionOk="0" h="5889" w="6018">
                <a:moveTo>
                  <a:pt x="2928" y="1"/>
                </a:moveTo>
                <a:cubicBezTo>
                  <a:pt x="1319" y="1"/>
                  <a:pt x="0" y="1352"/>
                  <a:pt x="0" y="2961"/>
                </a:cubicBezTo>
                <a:cubicBezTo>
                  <a:pt x="0" y="4570"/>
                  <a:pt x="1319" y="5889"/>
                  <a:pt x="2928" y="5889"/>
                </a:cubicBezTo>
                <a:cubicBezTo>
                  <a:pt x="4666" y="5889"/>
                  <a:pt x="6017" y="4570"/>
                  <a:pt x="6017" y="2961"/>
                </a:cubicBezTo>
                <a:cubicBezTo>
                  <a:pt x="6017" y="1352"/>
                  <a:pt x="4666" y="1"/>
                  <a:pt x="2928" y="1"/>
                </a:cubicBezTo>
                <a:close/>
              </a:path>
            </a:pathLst>
          </a:cu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7"/>
          <p:cNvSpPr txBox="1"/>
          <p:nvPr/>
        </p:nvSpPr>
        <p:spPr>
          <a:xfrm>
            <a:off x="903299" y="905484"/>
            <a:ext cx="6266921" cy="35982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accent1"/>
              </a:buClr>
              <a:buSzPts val="1400"/>
              <a:buFont typeface="Arial"/>
              <a:buNone/>
            </a:pPr>
            <a:r>
              <a:rPr b="0" i="0" lang="en-US" sz="1400" u="none" cap="none" strike="noStrike">
                <a:solidFill>
                  <a:schemeClr val="accent2"/>
                </a:solidFill>
                <a:latin typeface="Arial"/>
                <a:ea typeface="Arial"/>
                <a:cs typeface="Arial"/>
                <a:sym typeface="Arial"/>
              </a:rPr>
              <a:t>Which Market Sector does Cryptocurrency Correlate to Most Strongly</a:t>
            </a:r>
            <a:endParaRPr b="0" i="0" sz="1400" u="none" cap="none" strike="noStrike">
              <a:solidFill>
                <a:srgbClr val="000000"/>
              </a:solidFill>
              <a:latin typeface="Arial"/>
              <a:ea typeface="Arial"/>
              <a:cs typeface="Arial"/>
              <a:sym typeface="Arial"/>
            </a:endParaRPr>
          </a:p>
          <a:p>
            <a:pPr indent="0" lvl="0" marL="0" marR="0" rtl="0" algn="ctr">
              <a:lnSpc>
                <a:spcPct val="115000"/>
              </a:lnSpc>
              <a:spcBef>
                <a:spcPts val="0"/>
              </a:spcBef>
              <a:spcAft>
                <a:spcPts val="0"/>
              </a:spcAft>
              <a:buClr>
                <a:schemeClr val="accent1"/>
              </a:buClr>
              <a:buSzPts val="1400"/>
              <a:buFont typeface="Arial"/>
              <a:buNone/>
            </a:pPr>
            <a:r>
              <a:t/>
            </a:r>
            <a:endParaRPr b="0" i="0" sz="1400" u="none" cap="none" strike="noStrike">
              <a:solidFill>
                <a:schemeClr val="accent2"/>
              </a:solidFill>
              <a:latin typeface="Arial"/>
              <a:ea typeface="Arial"/>
              <a:cs typeface="Arial"/>
              <a:sym typeface="Arial"/>
            </a:endParaRPr>
          </a:p>
        </p:txBody>
      </p:sp>
      <p:pic>
        <p:nvPicPr>
          <p:cNvPr id="177" name="Google Shape;177;p7"/>
          <p:cNvPicPr preferRelativeResize="0"/>
          <p:nvPr/>
        </p:nvPicPr>
        <p:blipFill rotWithShape="1">
          <a:blip r:embed="rId3">
            <a:alphaModFix/>
          </a:blip>
          <a:srcRect b="1437" l="0" r="0" t="2630"/>
          <a:stretch/>
        </p:blipFill>
        <p:spPr>
          <a:xfrm>
            <a:off x="968557" y="1216957"/>
            <a:ext cx="4841021" cy="2205319"/>
          </a:xfrm>
          <a:prstGeom prst="rect">
            <a:avLst/>
          </a:prstGeom>
          <a:noFill/>
          <a:ln>
            <a:noFill/>
          </a:ln>
        </p:spPr>
      </p:pic>
      <p:sp>
        <p:nvSpPr>
          <p:cNvPr id="178" name="Google Shape;178;p7"/>
          <p:cNvSpPr txBox="1"/>
          <p:nvPr/>
        </p:nvSpPr>
        <p:spPr>
          <a:xfrm>
            <a:off x="957605" y="4044375"/>
            <a:ext cx="5829300"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accent6"/>
                </a:solidFill>
                <a:latin typeface="Arial"/>
                <a:ea typeface="Arial"/>
                <a:cs typeface="Arial"/>
                <a:sym typeface="Arial"/>
              </a:rPr>
              <a:t>Source Citation: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accent6"/>
                </a:solidFill>
                <a:latin typeface="Arial"/>
                <a:ea typeface="Arial"/>
                <a:cs typeface="Arial"/>
                <a:sym typeface="Arial"/>
              </a:rPr>
              <a:t>URL: </a:t>
            </a:r>
            <a:r>
              <a:rPr b="0" i="0" lang="en-US" sz="1000" u="sng" cap="none" strike="noStrike">
                <a:solidFill>
                  <a:schemeClr val="accent6"/>
                </a:solidFill>
                <a:latin typeface="Arial"/>
                <a:ea typeface="Arial"/>
                <a:cs typeface="Arial"/>
                <a:sym typeface="Arial"/>
                <a:hlinkClick r:id="rId4">
                  <a:extLst>
                    <a:ext uri="{A12FA001-AC4F-418D-AE19-62706E023703}">
                      <ahyp:hlinkClr val="tx"/>
                    </a:ext>
                  </a:extLst>
                </a:hlinkClick>
              </a:rPr>
              <a:t>http://sectormarketwatch.com/cyclicals.htm</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accent6"/>
                </a:solidFill>
                <a:latin typeface="Arial"/>
                <a:ea typeface="Arial"/>
                <a:cs typeface="Arial"/>
                <a:sym typeface="Arial"/>
              </a:rPr>
              <a:t>Website: </a:t>
            </a:r>
            <a:r>
              <a:rPr b="0" i="0" lang="en-US" sz="1100" u="none" cap="none" strike="noStrike">
                <a:solidFill>
                  <a:schemeClr val="accent6"/>
                </a:solidFill>
                <a:latin typeface="Arial"/>
                <a:ea typeface="Arial"/>
                <a:cs typeface="Arial"/>
                <a:sym typeface="Arial"/>
              </a:rPr>
              <a:t>Sector Rotation cyclicals</a:t>
            </a:r>
            <a:endParaRPr b="0" i="0" sz="1000" u="none" cap="none" strike="noStrike">
              <a:solidFill>
                <a:schemeClr val="accent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accent6"/>
                </a:solidFill>
                <a:latin typeface="Arial"/>
                <a:ea typeface="Arial"/>
                <a:cs typeface="Arial"/>
                <a:sym typeface="Arial"/>
              </a:rPr>
              <a:t>Date Accessed: </a:t>
            </a:r>
            <a:r>
              <a:rPr b="0" i="0" lang="en-US" sz="1100" u="none" cap="none" strike="noStrike">
                <a:solidFill>
                  <a:schemeClr val="accent6"/>
                </a:solidFill>
                <a:latin typeface="Arial"/>
                <a:ea typeface="Arial"/>
                <a:cs typeface="Arial"/>
                <a:sym typeface="Arial"/>
              </a:rPr>
              <a:t>December 4, 2022</a:t>
            </a:r>
            <a:endParaRPr b="0" i="0" sz="1000" u="none" cap="none" strike="noStrike">
              <a:solidFill>
                <a:schemeClr val="accent6"/>
              </a:solidFill>
              <a:latin typeface="Arial"/>
              <a:ea typeface="Arial"/>
              <a:cs typeface="Arial"/>
              <a:sym typeface="Arial"/>
            </a:endParaRPr>
          </a:p>
        </p:txBody>
      </p:sp>
      <p:sp>
        <p:nvSpPr>
          <p:cNvPr id="179" name="Google Shape;179;p7"/>
          <p:cNvSpPr/>
          <p:nvPr/>
        </p:nvSpPr>
        <p:spPr>
          <a:xfrm>
            <a:off x="2191871" y="1445559"/>
            <a:ext cx="221876" cy="216560"/>
          </a:xfrm>
          <a:prstGeom prst="ellipse">
            <a:avLst/>
          </a:prstGeom>
          <a:solidFill>
            <a:srgbClr val="FF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accent6"/>
                </a:solidFill>
                <a:latin typeface="Arial"/>
                <a:ea typeface="Arial"/>
                <a:cs typeface="Arial"/>
                <a:sym typeface="Arial"/>
              </a:rPr>
              <a:t>1</a:t>
            </a:r>
            <a:endParaRPr b="0" i="0" sz="1400" u="none" cap="none" strike="noStrike">
              <a:solidFill>
                <a:srgbClr val="000000"/>
              </a:solidFill>
              <a:latin typeface="Arial"/>
              <a:ea typeface="Arial"/>
              <a:cs typeface="Arial"/>
              <a:sym typeface="Arial"/>
            </a:endParaRPr>
          </a:p>
        </p:txBody>
      </p:sp>
      <p:sp>
        <p:nvSpPr>
          <p:cNvPr id="180" name="Google Shape;180;p7"/>
          <p:cNvSpPr txBox="1"/>
          <p:nvPr/>
        </p:nvSpPr>
        <p:spPr>
          <a:xfrm>
            <a:off x="6108345" y="1391666"/>
            <a:ext cx="2922954" cy="163121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accent6"/>
                </a:solidFill>
                <a:latin typeface="Arial"/>
                <a:ea typeface="Arial"/>
                <a:cs typeface="Arial"/>
                <a:sym typeface="Arial"/>
              </a:rPr>
              <a:t>Buy</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100"/>
              <a:buFont typeface="Arial"/>
              <a:buChar char="•"/>
            </a:pPr>
            <a:r>
              <a:rPr b="0" i="0" lang="en-US" sz="1100" u="none" cap="none" strike="noStrike">
                <a:solidFill>
                  <a:schemeClr val="accent6"/>
                </a:solidFill>
                <a:latin typeface="Arial"/>
                <a:ea typeface="Arial"/>
                <a:cs typeface="Arial"/>
                <a:sym typeface="Arial"/>
              </a:rPr>
              <a:t>Currently we are at this point</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100"/>
              <a:buFont typeface="Arial"/>
              <a:buChar char="•"/>
            </a:pPr>
            <a:r>
              <a:rPr b="0" i="0" lang="en-US" sz="1100" u="none" cap="none" strike="noStrike">
                <a:solidFill>
                  <a:schemeClr val="accent6"/>
                </a:solidFill>
                <a:latin typeface="Arial"/>
                <a:ea typeface="Arial"/>
                <a:cs typeface="Arial"/>
                <a:sym typeface="Arial"/>
              </a:rPr>
              <a:t>Fed tightening to 3.75%</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100"/>
              <a:buFont typeface="Arial"/>
              <a:buChar char="•"/>
            </a:pPr>
            <a:r>
              <a:rPr b="0" i="0" lang="en-US" sz="1100" u="none" cap="none" strike="noStrike">
                <a:solidFill>
                  <a:schemeClr val="accent6"/>
                </a:solidFill>
                <a:latin typeface="Arial"/>
                <a:ea typeface="Arial"/>
                <a:cs typeface="Arial"/>
                <a:sym typeface="Arial"/>
              </a:rPr>
              <a:t>Fed outlook slowing, with rate decreases being discussed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7"/>
          <p:cNvSpPr/>
          <p:nvPr/>
        </p:nvSpPr>
        <p:spPr>
          <a:xfrm>
            <a:off x="5900775" y="1445559"/>
            <a:ext cx="221876" cy="216560"/>
          </a:xfrm>
          <a:prstGeom prst="ellipse">
            <a:avLst/>
          </a:prstGeom>
          <a:solidFill>
            <a:srgbClr val="FF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accent6"/>
                </a:solidFill>
                <a:latin typeface="Arial"/>
                <a:ea typeface="Arial"/>
                <a:cs typeface="Arial"/>
                <a:sym typeface="Arial"/>
              </a:rPr>
              <a:t>1</a:t>
            </a:r>
            <a:endParaRPr b="0" i="0" sz="1400" u="none" cap="none" strike="noStrike">
              <a:solidFill>
                <a:srgbClr val="000000"/>
              </a:solidFill>
              <a:latin typeface="Arial"/>
              <a:ea typeface="Arial"/>
              <a:cs typeface="Arial"/>
              <a:sym typeface="Arial"/>
            </a:endParaRPr>
          </a:p>
        </p:txBody>
      </p:sp>
      <p:sp>
        <p:nvSpPr>
          <p:cNvPr id="182" name="Google Shape;182;p7"/>
          <p:cNvSpPr txBox="1"/>
          <p:nvPr/>
        </p:nvSpPr>
        <p:spPr>
          <a:xfrm>
            <a:off x="6117087" y="2319616"/>
            <a:ext cx="2922954" cy="115416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accent6"/>
                </a:solidFill>
                <a:latin typeface="Arial"/>
                <a:ea typeface="Arial"/>
                <a:cs typeface="Arial"/>
                <a:sym typeface="Arial"/>
              </a:rPr>
              <a:t>Hold</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100"/>
              <a:buFont typeface="Arial"/>
              <a:buChar char="•"/>
            </a:pPr>
            <a:r>
              <a:rPr b="0" i="0" lang="en-US" sz="1100" u="none" cap="none" strike="noStrike">
                <a:solidFill>
                  <a:schemeClr val="accent6"/>
                </a:solidFill>
                <a:latin typeface="Arial"/>
                <a:ea typeface="Arial"/>
                <a:cs typeface="Arial"/>
                <a:sym typeface="Arial"/>
              </a:rPr>
              <a:t>Projected apex of rate increases, May 2023</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100"/>
              <a:buFont typeface="Arial"/>
              <a:buChar char="•"/>
            </a:pPr>
            <a:r>
              <a:rPr b="0" i="0" lang="en-US" sz="1100" u="none" cap="none" strike="noStrike">
                <a:solidFill>
                  <a:schemeClr val="accent6"/>
                </a:solidFill>
                <a:latin typeface="Arial"/>
                <a:ea typeface="Arial"/>
                <a:cs typeface="Arial"/>
                <a:sym typeface="Arial"/>
              </a:rPr>
              <a:t>Assuming inflation is more manageable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100"/>
              <a:buFont typeface="Arial"/>
              <a:buChar char="•"/>
            </a:pPr>
            <a:r>
              <a:rPr b="0" i="0" lang="en-US" sz="1100" u="none" cap="none" strike="noStrike">
                <a:solidFill>
                  <a:schemeClr val="accent6"/>
                </a:solidFill>
                <a:latin typeface="Arial"/>
                <a:ea typeface="Arial"/>
                <a:cs typeface="Arial"/>
                <a:sym typeface="Arial"/>
              </a:rPr>
              <a:t>GDP and Unemployment numbers will influence this</a:t>
            </a:r>
            <a:endParaRPr b="0" i="0" sz="1400" u="none" cap="none" strike="noStrike">
              <a:solidFill>
                <a:schemeClr val="accent6"/>
              </a:solidFill>
              <a:latin typeface="Arial"/>
              <a:ea typeface="Arial"/>
              <a:cs typeface="Arial"/>
              <a:sym typeface="Arial"/>
            </a:endParaRPr>
          </a:p>
        </p:txBody>
      </p:sp>
      <p:sp>
        <p:nvSpPr>
          <p:cNvPr id="183" name="Google Shape;183;p7"/>
          <p:cNvSpPr/>
          <p:nvPr/>
        </p:nvSpPr>
        <p:spPr>
          <a:xfrm>
            <a:off x="5896773" y="2347021"/>
            <a:ext cx="221876" cy="216560"/>
          </a:xfrm>
          <a:prstGeom prst="ellipse">
            <a:avLst/>
          </a:prstGeom>
          <a:solidFill>
            <a:srgbClr val="3333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accent6"/>
                </a:solidFill>
                <a:latin typeface="Arial"/>
                <a:ea typeface="Arial"/>
                <a:cs typeface="Arial"/>
                <a:sym typeface="Arial"/>
              </a:rPr>
              <a:t>2</a:t>
            </a:r>
            <a:endParaRPr b="0" i="0" sz="1400" u="none" cap="none" strike="noStrike">
              <a:solidFill>
                <a:srgbClr val="000000"/>
              </a:solidFill>
              <a:latin typeface="Arial"/>
              <a:ea typeface="Arial"/>
              <a:cs typeface="Arial"/>
              <a:sym typeface="Arial"/>
            </a:endParaRPr>
          </a:p>
        </p:txBody>
      </p:sp>
      <p:sp>
        <p:nvSpPr>
          <p:cNvPr id="184" name="Google Shape;184;p7"/>
          <p:cNvSpPr/>
          <p:nvPr/>
        </p:nvSpPr>
        <p:spPr>
          <a:xfrm>
            <a:off x="3538991" y="1363730"/>
            <a:ext cx="221876" cy="216560"/>
          </a:xfrm>
          <a:prstGeom prst="ellipse">
            <a:avLst/>
          </a:prstGeom>
          <a:solidFill>
            <a:srgbClr val="3333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accent6"/>
                </a:solidFill>
                <a:latin typeface="Arial"/>
                <a:ea typeface="Arial"/>
                <a:cs typeface="Arial"/>
                <a:sym typeface="Arial"/>
              </a:rPr>
              <a:t>2</a:t>
            </a:r>
            <a:endParaRPr b="0" i="0" sz="1400" u="none" cap="none" strike="noStrike">
              <a:solidFill>
                <a:srgbClr val="000000"/>
              </a:solidFill>
              <a:latin typeface="Arial"/>
              <a:ea typeface="Arial"/>
              <a:cs typeface="Arial"/>
              <a:sym typeface="Arial"/>
            </a:endParaRPr>
          </a:p>
        </p:txBody>
      </p:sp>
      <p:sp>
        <p:nvSpPr>
          <p:cNvPr id="185" name="Google Shape;185;p7"/>
          <p:cNvSpPr txBox="1"/>
          <p:nvPr/>
        </p:nvSpPr>
        <p:spPr>
          <a:xfrm>
            <a:off x="6088584" y="3422276"/>
            <a:ext cx="2922954" cy="115416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accent6"/>
                </a:solidFill>
                <a:latin typeface="Arial"/>
                <a:ea typeface="Arial"/>
                <a:cs typeface="Arial"/>
                <a:sym typeface="Arial"/>
              </a:rPr>
              <a:t>Sell</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100"/>
              <a:buFont typeface="Arial"/>
              <a:buChar char="•"/>
            </a:pPr>
            <a:r>
              <a:rPr b="0" i="0" lang="en-US" sz="1100" u="none" cap="none" strike="noStrike">
                <a:solidFill>
                  <a:schemeClr val="accent6"/>
                </a:solidFill>
                <a:latin typeface="Arial"/>
                <a:ea typeface="Arial"/>
                <a:cs typeface="Arial"/>
                <a:sym typeface="Arial"/>
              </a:rPr>
              <a:t>Scenario A: Inflation continues and Fed takes rates over 5%</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100"/>
              <a:buFont typeface="Arial"/>
              <a:buChar char="•"/>
            </a:pPr>
            <a:r>
              <a:rPr b="0" i="0" lang="en-US" sz="1100" u="none" cap="none" strike="noStrike">
                <a:solidFill>
                  <a:schemeClr val="accent6"/>
                </a:solidFill>
                <a:latin typeface="Arial"/>
                <a:ea typeface="Arial"/>
                <a:cs typeface="Arial"/>
                <a:sym typeface="Arial"/>
              </a:rPr>
              <a:t>Scenario B: Fed eases rates due to economic downturn or inflation subsiding</a:t>
            </a:r>
            <a:endParaRPr b="0" i="0" sz="1400" u="none" cap="none" strike="noStrike">
              <a:solidFill>
                <a:schemeClr val="accent6"/>
              </a:solidFill>
              <a:latin typeface="Arial"/>
              <a:ea typeface="Arial"/>
              <a:cs typeface="Arial"/>
              <a:sym typeface="Arial"/>
            </a:endParaRPr>
          </a:p>
        </p:txBody>
      </p:sp>
      <p:sp>
        <p:nvSpPr>
          <p:cNvPr id="186" name="Google Shape;186;p7"/>
          <p:cNvSpPr/>
          <p:nvPr/>
        </p:nvSpPr>
        <p:spPr>
          <a:xfrm>
            <a:off x="5880960" y="3422276"/>
            <a:ext cx="221876" cy="216560"/>
          </a:xfrm>
          <a:prstGeom prst="ellipse">
            <a:avLst/>
          </a:prstGeom>
          <a:solidFill>
            <a:srgbClr val="19191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accent6"/>
                </a:solidFill>
                <a:latin typeface="Arial"/>
                <a:ea typeface="Arial"/>
                <a:cs typeface="Arial"/>
                <a:sym typeface="Arial"/>
              </a:rPr>
              <a:t>3</a:t>
            </a:r>
            <a:endParaRPr b="0" i="0" sz="1400" u="none" cap="none" strike="noStrike">
              <a:solidFill>
                <a:srgbClr val="000000"/>
              </a:solidFill>
              <a:latin typeface="Arial"/>
              <a:ea typeface="Arial"/>
              <a:cs typeface="Arial"/>
              <a:sym typeface="Arial"/>
            </a:endParaRPr>
          </a:p>
        </p:txBody>
      </p:sp>
      <p:sp>
        <p:nvSpPr>
          <p:cNvPr id="187" name="Google Shape;187;p7"/>
          <p:cNvSpPr/>
          <p:nvPr/>
        </p:nvSpPr>
        <p:spPr>
          <a:xfrm>
            <a:off x="5037473" y="3052814"/>
            <a:ext cx="221876" cy="238375"/>
          </a:xfrm>
          <a:prstGeom prst="ellipse">
            <a:avLst/>
          </a:prstGeom>
          <a:solidFill>
            <a:srgbClr val="19191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accent6"/>
                </a:solidFill>
                <a:latin typeface="Arial"/>
                <a:ea typeface="Arial"/>
                <a:cs typeface="Arial"/>
                <a:sym typeface="Arial"/>
              </a:rPr>
              <a:t>3</a:t>
            </a:r>
            <a:endParaRPr b="0" i="0" sz="1400" u="none" cap="none" strike="noStrike">
              <a:solidFill>
                <a:srgbClr val="000000"/>
              </a:solidFill>
              <a:latin typeface="Arial"/>
              <a:ea typeface="Arial"/>
              <a:cs typeface="Arial"/>
              <a:sym typeface="Arial"/>
            </a:endParaRPr>
          </a:p>
        </p:txBody>
      </p:sp>
      <p:cxnSp>
        <p:nvCxnSpPr>
          <p:cNvPr id="188" name="Google Shape;188;p7"/>
          <p:cNvCxnSpPr/>
          <p:nvPr/>
        </p:nvCxnSpPr>
        <p:spPr>
          <a:xfrm rot="10800000">
            <a:off x="3872317" y="2571855"/>
            <a:ext cx="1202825" cy="588248"/>
          </a:xfrm>
          <a:prstGeom prst="straightConnector1">
            <a:avLst/>
          </a:prstGeom>
          <a:noFill/>
          <a:ln cap="flat" cmpd="sng" w="31750">
            <a:solidFill>
              <a:srgbClr val="FF0000"/>
            </a:solidFill>
            <a:prstDash val="dash"/>
            <a:round/>
            <a:headEnd len="sm" w="sm"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Science Company Profile by Slidesgo">
  <a:themeElements>
    <a:clrScheme name="Simple Light">
      <a:dk1>
        <a:srgbClr val="10092D"/>
      </a:dk1>
      <a:lt1>
        <a:srgbClr val="0084FF"/>
      </a:lt1>
      <a:dk2>
        <a:srgbClr val="00FFD5"/>
      </a:dk2>
      <a:lt2>
        <a:srgbClr val="FAFAFA"/>
      </a:lt2>
      <a:accent1>
        <a:srgbClr val="FAFAFA"/>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home pc</dc:creator>
</cp:coreProperties>
</file>